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3.png"/><Relationship Id="rId3" Type="http://schemas.openxmlformats.org/officeDocument/2006/relationships/image" Target="../media/image2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5.png"/><Relationship Id="rId3" Type="http://schemas.openxmlformats.org/officeDocument/2006/relationships/image" Target="../media/image26.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9.png"/><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4.png"/><Relationship Id="rId3" Type="http://schemas.openxmlformats.org/officeDocument/2006/relationships/image" Target="../media/image3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6.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 Id="rId6" Type="http://schemas.openxmlformats.org/officeDocument/2006/relationships/image" Target="../media/image40.png"/><Relationship Id="rId7" Type="http://schemas.openxmlformats.org/officeDocument/2006/relationships/image" Target="../media/image4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2.png"/><Relationship Id="rId3" Type="http://schemas.openxmlformats.org/officeDocument/2006/relationships/image" Target="../media/image43.png"/><Relationship Id="rId4" Type="http://schemas.openxmlformats.org/officeDocument/2006/relationships/image" Target="../media/image44.png"/><Relationship Id="rId5" Type="http://schemas.openxmlformats.org/officeDocument/2006/relationships/image" Target="../media/image4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6.png"/><Relationship Id="rId3" Type="http://schemas.openxmlformats.org/officeDocument/2006/relationships/image" Target="../media/image47.png"/><Relationship Id="rId4" Type="http://schemas.openxmlformats.org/officeDocument/2006/relationships/image" Target="../media/image48.png"/><Relationship Id="rId5" Type="http://schemas.openxmlformats.org/officeDocument/2006/relationships/image" Target="../media/image4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0.png"/><Relationship Id="rId3" Type="http://schemas.openxmlformats.org/officeDocument/2006/relationships/image" Target="../media/image51.png"/><Relationship Id="rId4" Type="http://schemas.openxmlformats.org/officeDocument/2006/relationships/image" Target="../media/image52.png"/><Relationship Id="rId5" Type="http://schemas.openxmlformats.org/officeDocument/2006/relationships/image" Target="../media/image5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 Id="rId3"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4.png"/><Relationship Id="rId3" Type="http://schemas.openxmlformats.org/officeDocument/2006/relationships/image" Target="../media/image55.png"/><Relationship Id="rId4" Type="http://schemas.openxmlformats.org/officeDocument/2006/relationships/image" Target="../media/image56.png"/><Relationship Id="rId5" Type="http://schemas.openxmlformats.org/officeDocument/2006/relationships/image" Target="../media/image57.png"/><Relationship Id="rId6" Type="http://schemas.openxmlformats.org/officeDocument/2006/relationships/image" Target="../media/image5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9.png"/><Relationship Id="rId3" Type="http://schemas.openxmlformats.org/officeDocument/2006/relationships/image" Target="../media/image60.png"/><Relationship Id="rId4" Type="http://schemas.openxmlformats.org/officeDocument/2006/relationships/image" Target="../media/image61.png"/><Relationship Id="rId5" Type="http://schemas.openxmlformats.org/officeDocument/2006/relationships/image" Target="../media/image62.png"/><Relationship Id="rId6" Type="http://schemas.openxmlformats.org/officeDocument/2006/relationships/image" Target="../media/image63.png"/><Relationship Id="rId7" Type="http://schemas.openxmlformats.org/officeDocument/2006/relationships/image" Target="../media/image64.png"/><Relationship Id="rId8" Type="http://schemas.openxmlformats.org/officeDocument/2006/relationships/image" Target="../media/image65.png"/><Relationship Id="rId9" Type="http://schemas.openxmlformats.org/officeDocument/2006/relationships/image" Target="../media/image6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7.png"/><Relationship Id="rId3" Type="http://schemas.openxmlformats.org/officeDocument/2006/relationships/image" Target="../media/image68.png"/><Relationship Id="rId4" Type="http://schemas.openxmlformats.org/officeDocument/2006/relationships/image" Target="../media/image69.png"/><Relationship Id="rId5" Type="http://schemas.openxmlformats.org/officeDocument/2006/relationships/image" Target="../media/image70.png"/><Relationship Id="rId6" Type="http://schemas.openxmlformats.org/officeDocument/2006/relationships/image" Target="../media/image71.png"/><Relationship Id="rId7" Type="http://schemas.openxmlformats.org/officeDocument/2006/relationships/image" Target="../media/image7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3.png"/><Relationship Id="rId3" Type="http://schemas.openxmlformats.org/officeDocument/2006/relationships/image" Target="../media/image74.png"/><Relationship Id="rId4" Type="http://schemas.openxmlformats.org/officeDocument/2006/relationships/image" Target="../media/image75.png"/><Relationship Id="rId5" Type="http://schemas.openxmlformats.org/officeDocument/2006/relationships/image" Target="../media/image76.png"/><Relationship Id="rId6" Type="http://schemas.openxmlformats.org/officeDocument/2006/relationships/image" Target="../media/image77.png"/><Relationship Id="rId7" Type="http://schemas.openxmlformats.org/officeDocument/2006/relationships/image" Target="../media/image78.png"/><Relationship Id="rId8" Type="http://schemas.openxmlformats.org/officeDocument/2006/relationships/image" Target="../media/image7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0.png"/><Relationship Id="rId3" Type="http://schemas.openxmlformats.org/officeDocument/2006/relationships/image" Target="../media/image81.png"/><Relationship Id="rId4" Type="http://schemas.openxmlformats.org/officeDocument/2006/relationships/image" Target="../media/image82.png"/><Relationship Id="rId5" Type="http://schemas.openxmlformats.org/officeDocument/2006/relationships/image" Target="../media/image83.png"/><Relationship Id="rId6" Type="http://schemas.openxmlformats.org/officeDocument/2006/relationships/image" Target="../media/image84.png"/><Relationship Id="rId7" Type="http://schemas.openxmlformats.org/officeDocument/2006/relationships/image" Target="../media/image85.png"/><Relationship Id="rId8" Type="http://schemas.openxmlformats.org/officeDocument/2006/relationships/image" Target="../media/image8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7.png"/><Relationship Id="rId3" Type="http://schemas.openxmlformats.org/officeDocument/2006/relationships/image" Target="../media/image88.png"/><Relationship Id="rId4" Type="http://schemas.openxmlformats.org/officeDocument/2006/relationships/image" Target="../media/image89.png"/><Relationship Id="rId5" Type="http://schemas.openxmlformats.org/officeDocument/2006/relationships/image" Target="../media/image90.png"/><Relationship Id="rId6" Type="http://schemas.openxmlformats.org/officeDocument/2006/relationships/image" Target="../media/image9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2.png"/><Relationship Id="rId3" Type="http://schemas.openxmlformats.org/officeDocument/2006/relationships/image" Target="../media/image93.png"/><Relationship Id="rId4" Type="http://schemas.openxmlformats.org/officeDocument/2006/relationships/image" Target="../media/image94.png"/><Relationship Id="rId5" Type="http://schemas.openxmlformats.org/officeDocument/2006/relationships/image" Target="../media/image95.png"/><Relationship Id="rId6" Type="http://schemas.openxmlformats.org/officeDocument/2006/relationships/image" Target="../media/image9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7.png"/><Relationship Id="rId3" Type="http://schemas.openxmlformats.org/officeDocument/2006/relationships/image" Target="../media/image98.png"/><Relationship Id="rId4" Type="http://schemas.openxmlformats.org/officeDocument/2006/relationships/image" Target="../media/image99.png"/><Relationship Id="rId5" Type="http://schemas.openxmlformats.org/officeDocument/2006/relationships/image" Target="../media/image100.png"/><Relationship Id="rId6" Type="http://schemas.openxmlformats.org/officeDocument/2006/relationships/image" Target="../media/image101.png"/><Relationship Id="rId7" Type="http://schemas.openxmlformats.org/officeDocument/2006/relationships/image" Target="../media/image102.png"/><Relationship Id="rId8" Type="http://schemas.openxmlformats.org/officeDocument/2006/relationships/image" Target="../media/image10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4.png"/><Relationship Id="rId3" Type="http://schemas.openxmlformats.org/officeDocument/2006/relationships/image" Target="../media/image105.png"/><Relationship Id="rId4" Type="http://schemas.openxmlformats.org/officeDocument/2006/relationships/image" Target="../media/image106.png"/><Relationship Id="rId5" Type="http://schemas.openxmlformats.org/officeDocument/2006/relationships/image" Target="../media/image10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8.png"/><Relationship Id="rId3" Type="http://schemas.openxmlformats.org/officeDocument/2006/relationships/image" Target="../media/image109.png"/><Relationship Id="rId4" Type="http://schemas.openxmlformats.org/officeDocument/2006/relationships/image" Target="../media/image110.png"/><Relationship Id="rId5" Type="http://schemas.openxmlformats.org/officeDocument/2006/relationships/image" Target="../media/image1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2.png"/><Relationship Id="rId3" Type="http://schemas.openxmlformats.org/officeDocument/2006/relationships/image" Target="../media/image113.png"/><Relationship Id="rId4" Type="http://schemas.openxmlformats.org/officeDocument/2006/relationships/image" Target="../media/image114.png"/><Relationship Id="rId5" Type="http://schemas.openxmlformats.org/officeDocument/2006/relationships/image" Target="../media/image115.png"/><Relationship Id="rId6" Type="http://schemas.openxmlformats.org/officeDocument/2006/relationships/image" Target="../media/image116.png"/><Relationship Id="rId7" Type="http://schemas.openxmlformats.org/officeDocument/2006/relationships/image" Target="../media/image11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3.png"/><Relationship Id="rId3" Type="http://schemas.openxmlformats.org/officeDocument/2006/relationships/image" Target="../media/image124.png"/><Relationship Id="rId4" Type="http://schemas.openxmlformats.org/officeDocument/2006/relationships/image" Target="../media/image125.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6.png"/><Relationship Id="rId3" Type="http://schemas.openxmlformats.org/officeDocument/2006/relationships/image" Target="../media/image127.png"/><Relationship Id="rId4" Type="http://schemas.openxmlformats.org/officeDocument/2006/relationships/image" Target="../media/image128.png"/><Relationship Id="rId5" Type="http://schemas.openxmlformats.org/officeDocument/2006/relationships/image" Target="../media/image12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0.png"/><Relationship Id="rId3" Type="http://schemas.openxmlformats.org/officeDocument/2006/relationships/image" Target="../media/image131.png"/><Relationship Id="rId4" Type="http://schemas.openxmlformats.org/officeDocument/2006/relationships/image" Target="../media/image132.png"/><Relationship Id="rId5" Type="http://schemas.openxmlformats.org/officeDocument/2006/relationships/image" Target="../media/image133.png"/><Relationship Id="rId6" Type="http://schemas.openxmlformats.org/officeDocument/2006/relationships/image" Target="../media/image13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6.png"/><Relationship Id="rId3" Type="http://schemas.openxmlformats.org/officeDocument/2006/relationships/image" Target="../media/image137.png"/><Relationship Id="rId4" Type="http://schemas.openxmlformats.org/officeDocument/2006/relationships/image" Target="../media/image138.png"/><Relationship Id="rId5" Type="http://schemas.openxmlformats.org/officeDocument/2006/relationships/image" Target="../media/image139.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40.png"/><Relationship Id="rId3" Type="http://schemas.openxmlformats.org/officeDocument/2006/relationships/image" Target="../media/image141.png"/><Relationship Id="rId4" Type="http://schemas.openxmlformats.org/officeDocument/2006/relationships/image" Target="../media/image142.png"/><Relationship Id="rId5" Type="http://schemas.openxmlformats.org/officeDocument/2006/relationships/image" Target="../media/image143.png"/><Relationship Id="rId6" Type="http://schemas.openxmlformats.org/officeDocument/2006/relationships/image" Target="../media/image144.png"/><Relationship Id="rId7" Type="http://schemas.openxmlformats.org/officeDocument/2006/relationships/image" Target="../media/image14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46.png"/><Relationship Id="rId3" Type="http://schemas.openxmlformats.org/officeDocument/2006/relationships/image" Target="../media/image147.png"/><Relationship Id="rId4" Type="http://schemas.openxmlformats.org/officeDocument/2006/relationships/image" Target="../media/image148.png"/><Relationship Id="rId5" Type="http://schemas.openxmlformats.org/officeDocument/2006/relationships/image" Target="../media/image149.png"/><Relationship Id="rId6" Type="http://schemas.openxmlformats.org/officeDocument/2006/relationships/image" Target="../media/image15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51.png"/><Relationship Id="rId3" Type="http://schemas.openxmlformats.org/officeDocument/2006/relationships/image" Target="../media/image152.png"/><Relationship Id="rId4" Type="http://schemas.openxmlformats.org/officeDocument/2006/relationships/image" Target="../media/image153.png"/><Relationship Id="rId5" Type="http://schemas.openxmlformats.org/officeDocument/2006/relationships/image" Target="../media/image15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5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image" Target="../media/image14.png"/><Relationship Id="rId4" Type="http://schemas.openxmlformats.org/officeDocument/2006/relationships/image" Target="../media/image15.png"/><Relationship Id="rId5" Type="http://schemas.openxmlformats.org/officeDocument/2006/relationships/image" Target="../media/image16.png"/><Relationship Id="rId6" Type="http://schemas.openxmlformats.org/officeDocument/2006/relationships/image" Target="../media/image1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8.png"/><Relationship Id="rId3" Type="http://schemas.openxmlformats.org/officeDocument/2006/relationships/image" Target="../media/image1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0.png"/><Relationship Id="rId3" Type="http://schemas.openxmlformats.org/officeDocument/2006/relationships/image" Target="../media/image21.png"/><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493304" y="646430"/>
            <a:ext cx="2499360" cy="497840"/>
          </a:xfrm>
          <a:prstGeom prst="rect">
            <a:avLst/>
          </a:prstGeom>
        </p:spPr>
        <p:txBody>
          <a:bodyPr wrap="square" lIns="0" tIns="12700" rIns="0" bIns="0" rtlCol="0" vert="horz">
            <a:spAutoFit/>
          </a:bodyPr>
          <a:lstStyle/>
          <a:p>
            <a:pPr algn="ctr">
              <a:lnSpc>
                <a:spcPts val="1860"/>
              </a:lnSpc>
              <a:spcBef>
                <a:spcPts val="100"/>
              </a:spcBef>
            </a:pPr>
            <a:r>
              <a:rPr dirty="0" sz="1600">
                <a:solidFill>
                  <a:srgbClr val="010202"/>
                </a:solidFill>
                <a:latin typeface="Times New Roman"/>
                <a:cs typeface="Times New Roman"/>
              </a:rPr>
              <a:t>Chapter</a:t>
            </a:r>
            <a:r>
              <a:rPr dirty="0" sz="1600" spc="-10">
                <a:solidFill>
                  <a:srgbClr val="010202"/>
                </a:solidFill>
                <a:latin typeface="Times New Roman"/>
                <a:cs typeface="Times New Roman"/>
              </a:rPr>
              <a:t> </a:t>
            </a:r>
            <a:r>
              <a:rPr dirty="0" sz="1600">
                <a:solidFill>
                  <a:srgbClr val="010202"/>
                </a:solidFill>
                <a:latin typeface="Times New Roman"/>
                <a:cs typeface="Times New Roman"/>
              </a:rPr>
              <a:t>8</a:t>
            </a:r>
            <a:endParaRPr sz="1600">
              <a:latin typeface="Times New Roman"/>
              <a:cs typeface="Times New Roman"/>
            </a:endParaRPr>
          </a:p>
          <a:p>
            <a:pPr algn="ctr">
              <a:lnSpc>
                <a:spcPts val="1860"/>
              </a:lnSpc>
            </a:pPr>
            <a:r>
              <a:rPr dirty="0" sz="1600" spc="-5">
                <a:solidFill>
                  <a:srgbClr val="010202"/>
                </a:solidFill>
                <a:latin typeface="Times New Roman"/>
                <a:cs typeface="Times New Roman"/>
              </a:rPr>
              <a:t>THE </a:t>
            </a:r>
            <a:r>
              <a:rPr dirty="0" sz="1600" spc="-35">
                <a:solidFill>
                  <a:srgbClr val="010202"/>
                </a:solidFill>
                <a:latin typeface="Times New Roman"/>
                <a:cs typeface="Times New Roman"/>
              </a:rPr>
              <a:t>BEHAVIOR </a:t>
            </a:r>
            <a:r>
              <a:rPr dirty="0" sz="1600" spc="-5">
                <a:solidFill>
                  <a:srgbClr val="010202"/>
                </a:solidFill>
                <a:latin typeface="Times New Roman"/>
                <a:cs typeface="Times New Roman"/>
              </a:rPr>
              <a:t>OF</a:t>
            </a:r>
            <a:r>
              <a:rPr dirty="0" sz="1600">
                <a:solidFill>
                  <a:srgbClr val="010202"/>
                </a:solidFill>
                <a:latin typeface="Times New Roman"/>
                <a:cs typeface="Times New Roman"/>
              </a:rPr>
              <a:t> </a:t>
            </a:r>
            <a:r>
              <a:rPr dirty="0" sz="1600" spc="-10">
                <a:solidFill>
                  <a:srgbClr val="010202"/>
                </a:solidFill>
                <a:latin typeface="Times New Roman"/>
                <a:cs typeface="Times New Roman"/>
              </a:rPr>
              <a:t>GASES</a:t>
            </a:r>
            <a:endParaRPr sz="1600">
              <a:latin typeface="Times New Roman"/>
              <a:cs typeface="Times New Roman"/>
            </a:endParaRPr>
          </a:p>
        </p:txBody>
      </p:sp>
      <p:sp>
        <p:nvSpPr>
          <p:cNvPr id="3" name="object 3"/>
          <p:cNvSpPr txBox="1"/>
          <p:nvPr/>
        </p:nvSpPr>
        <p:spPr>
          <a:xfrm>
            <a:off x="444469" y="1417470"/>
            <a:ext cx="4601845" cy="2014855"/>
          </a:xfrm>
          <a:prstGeom prst="rect">
            <a:avLst/>
          </a:prstGeom>
        </p:spPr>
        <p:txBody>
          <a:bodyPr wrap="square" lIns="0" tIns="12700" rIns="0" bIns="0" rtlCol="0" vert="horz">
            <a:spAutoFit/>
          </a:bodyPr>
          <a:lstStyle/>
          <a:p>
            <a:pPr lvl="1" marL="1885314" indent="-191135">
              <a:lnSpc>
                <a:spcPct val="100000"/>
              </a:lnSpc>
              <a:spcBef>
                <a:spcPts val="100"/>
              </a:spcBef>
              <a:buAutoNum type="arabicPeriod"/>
              <a:tabLst>
                <a:tab pos="1885950" algn="l"/>
              </a:tabLst>
            </a:pPr>
            <a:r>
              <a:rPr dirty="0" sz="1000" spc="-5" b="1">
                <a:solidFill>
                  <a:srgbClr val="010202"/>
                </a:solidFill>
                <a:latin typeface="Times New Roman"/>
                <a:cs typeface="Times New Roman"/>
              </a:rPr>
              <a:t>INTRODUCTION</a:t>
            </a:r>
            <a:endParaRPr sz="1000">
              <a:latin typeface="Times New Roman"/>
              <a:cs typeface="Times New Roman"/>
            </a:endParaRPr>
          </a:p>
          <a:p>
            <a:pPr lvl="1">
              <a:lnSpc>
                <a:spcPct val="100000"/>
              </a:lnSpc>
              <a:spcBef>
                <a:spcPts val="10"/>
              </a:spcBef>
              <a:buClr>
                <a:srgbClr val="010202"/>
              </a:buClr>
              <a:buFont typeface="Times New Roman"/>
              <a:buAutoNum type="arabicPeriod"/>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Thus far frequent use has been made of the so-called ideal gas to illustrate the nature </a:t>
            </a:r>
            <a:r>
              <a:rPr dirty="0" sz="1000" spc="-5">
                <a:solidFill>
                  <a:srgbClr val="010202"/>
                </a:solidFill>
                <a:latin typeface="Times New Roman"/>
                <a:cs typeface="Times New Roman"/>
              </a:rPr>
              <a:t>of  </a:t>
            </a:r>
            <a:r>
              <a:rPr dirty="0" sz="1000">
                <a:solidFill>
                  <a:srgbClr val="010202"/>
                </a:solidFill>
                <a:latin typeface="Times New Roman"/>
                <a:cs typeface="Times New Roman"/>
              </a:rPr>
              <a:t>changes in the thermodynamic state of a system. In this chapter the behavior of real gases  </a:t>
            </a:r>
            <a:r>
              <a:rPr dirty="0" sz="1000" spc="-25">
                <a:solidFill>
                  <a:srgbClr val="010202"/>
                </a:solidFill>
                <a:latin typeface="Times New Roman"/>
                <a:cs typeface="Times New Roman"/>
              </a:rPr>
              <a:t>is </a:t>
            </a:r>
            <a:r>
              <a:rPr dirty="0" sz="1000" spc="-40">
                <a:solidFill>
                  <a:srgbClr val="010202"/>
                </a:solidFill>
                <a:latin typeface="Times New Roman"/>
                <a:cs typeface="Times New Roman"/>
              </a:rPr>
              <a:t>compared </a:t>
            </a:r>
            <a:r>
              <a:rPr dirty="0" sz="1000" spc="-35">
                <a:solidFill>
                  <a:srgbClr val="010202"/>
                </a:solidFill>
                <a:latin typeface="Times New Roman"/>
                <a:cs typeface="Times New Roman"/>
              </a:rPr>
              <a:t>with </a:t>
            </a:r>
            <a:r>
              <a:rPr dirty="0" sz="1000" spc="-40">
                <a:solidFill>
                  <a:srgbClr val="010202"/>
                </a:solidFill>
                <a:latin typeface="Times New Roman"/>
                <a:cs typeface="Times New Roman"/>
              </a:rPr>
              <a:t>ideal </a:t>
            </a:r>
            <a:r>
              <a:rPr dirty="0" sz="1000" spc="-45">
                <a:solidFill>
                  <a:srgbClr val="010202"/>
                </a:solidFill>
                <a:latin typeface="Times New Roman"/>
                <a:cs typeface="Times New Roman"/>
              </a:rPr>
              <a:t>behavior, </a:t>
            </a:r>
            <a:r>
              <a:rPr dirty="0" sz="1000" spc="-30">
                <a:solidFill>
                  <a:srgbClr val="010202"/>
                </a:solidFill>
                <a:latin typeface="Times New Roman"/>
                <a:cs typeface="Times New Roman"/>
              </a:rPr>
              <a:t>and the </a:t>
            </a:r>
            <a:r>
              <a:rPr dirty="0" sz="1000" spc="-45">
                <a:solidFill>
                  <a:srgbClr val="010202"/>
                </a:solidFill>
                <a:latin typeface="Times New Roman"/>
                <a:cs typeface="Times New Roman"/>
              </a:rPr>
              <a:t>differences </a:t>
            </a:r>
            <a:r>
              <a:rPr dirty="0" sz="1000" spc="-40">
                <a:solidFill>
                  <a:srgbClr val="010202"/>
                </a:solidFill>
                <a:latin typeface="Times New Roman"/>
                <a:cs typeface="Times New Roman"/>
              </a:rPr>
              <a:t>between </a:t>
            </a:r>
            <a:r>
              <a:rPr dirty="0" sz="1000" spc="-30">
                <a:solidFill>
                  <a:srgbClr val="010202"/>
                </a:solidFill>
                <a:latin typeface="Times New Roman"/>
                <a:cs typeface="Times New Roman"/>
              </a:rPr>
              <a:t>the two are </a:t>
            </a:r>
            <a:r>
              <a:rPr dirty="0" sz="1000" spc="-40">
                <a:solidFill>
                  <a:srgbClr val="010202"/>
                </a:solidFill>
                <a:latin typeface="Times New Roman"/>
                <a:cs typeface="Times New Roman"/>
              </a:rPr>
              <a:t>sought </a:t>
            </a:r>
            <a:r>
              <a:rPr dirty="0" sz="1000" spc="-25">
                <a:solidFill>
                  <a:srgbClr val="010202"/>
                </a:solidFill>
                <a:latin typeface="Times New Roman"/>
                <a:cs typeface="Times New Roman"/>
              </a:rPr>
              <a:t>in </a:t>
            </a:r>
            <a:r>
              <a:rPr dirty="0" sz="1000" spc="-30">
                <a:solidFill>
                  <a:srgbClr val="010202"/>
                </a:solidFill>
                <a:latin typeface="Times New Roman"/>
                <a:cs typeface="Times New Roman"/>
              </a:rPr>
              <a:t>the </a:t>
            </a:r>
            <a:r>
              <a:rPr dirty="0" sz="1000" spc="-45">
                <a:solidFill>
                  <a:srgbClr val="010202"/>
                </a:solidFill>
                <a:latin typeface="Times New Roman"/>
                <a:cs typeface="Times New Roman"/>
              </a:rPr>
              <a:t>atomic </a:t>
            </a:r>
            <a:r>
              <a:rPr dirty="0" sz="1000" spc="-30">
                <a:solidFill>
                  <a:srgbClr val="010202"/>
                </a:solidFill>
                <a:latin typeface="Times New Roman"/>
                <a:cs typeface="Times New Roman"/>
              </a:rPr>
              <a:t>or  molecular properties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real gases. </a:t>
            </a:r>
            <a:r>
              <a:rPr dirty="0" sz="1000" spc="-30">
                <a:solidFill>
                  <a:srgbClr val="010202"/>
                </a:solidFill>
                <a:latin typeface="Times New Roman"/>
                <a:cs typeface="Times New Roman"/>
              </a:rPr>
              <a:t>Although knowledge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physical properties </a:t>
            </a:r>
            <a:r>
              <a:rPr dirty="0" sz="1000" spc="-10">
                <a:solidFill>
                  <a:srgbClr val="010202"/>
                </a:solidFill>
                <a:latin typeface="Times New Roman"/>
                <a:cs typeface="Times New Roman"/>
              </a:rPr>
              <a:t>of </a:t>
            </a:r>
            <a:r>
              <a:rPr dirty="0" sz="1000">
                <a:solidFill>
                  <a:srgbClr val="010202"/>
                </a:solidFill>
                <a:latin typeface="Times New Roman"/>
                <a:cs typeface="Times New Roman"/>
              </a:rPr>
              <a:t>a  </a:t>
            </a:r>
            <a:r>
              <a:rPr dirty="0" sz="1000" spc="-40">
                <a:solidFill>
                  <a:srgbClr val="010202"/>
                </a:solidFill>
                <a:latin typeface="Times New Roman"/>
                <a:cs typeface="Times New Roman"/>
              </a:rPr>
              <a:t>real </a:t>
            </a:r>
            <a:r>
              <a:rPr dirty="0" sz="1000" spc="-35">
                <a:solidFill>
                  <a:srgbClr val="010202"/>
                </a:solidFill>
                <a:latin typeface="Times New Roman"/>
                <a:cs typeface="Times New Roman"/>
              </a:rPr>
              <a:t>gas </a:t>
            </a:r>
            <a:r>
              <a:rPr dirty="0" sz="1000" spc="-25">
                <a:solidFill>
                  <a:srgbClr val="010202"/>
                </a:solidFill>
                <a:latin typeface="Times New Roman"/>
                <a:cs typeface="Times New Roman"/>
              </a:rPr>
              <a:t>is </a:t>
            </a:r>
            <a:r>
              <a:rPr dirty="0" sz="1000" spc="-35">
                <a:solidFill>
                  <a:srgbClr val="010202"/>
                </a:solidFill>
                <a:latin typeface="Times New Roman"/>
                <a:cs typeface="Times New Roman"/>
              </a:rPr>
              <a:t>not </a:t>
            </a:r>
            <a:r>
              <a:rPr dirty="0" sz="1000" spc="-45">
                <a:solidFill>
                  <a:srgbClr val="010202"/>
                </a:solidFill>
                <a:latin typeface="Times New Roman"/>
                <a:cs typeface="Times New Roman"/>
              </a:rPr>
              <a:t>required </a:t>
            </a:r>
            <a:r>
              <a:rPr dirty="0" sz="1000" spc="-2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0">
                <a:solidFill>
                  <a:srgbClr val="010202"/>
                </a:solidFill>
                <a:latin typeface="Times New Roman"/>
                <a:cs typeface="Times New Roman"/>
              </a:rPr>
              <a:t>thermodynamic examination </a:t>
            </a:r>
            <a:r>
              <a:rPr dirty="0" sz="1000" spc="-25">
                <a:solidFill>
                  <a:srgbClr val="010202"/>
                </a:solidFill>
                <a:latin typeface="Times New Roman"/>
                <a:cs typeface="Times New Roman"/>
              </a:rPr>
              <a:t>of </a:t>
            </a:r>
            <a:r>
              <a:rPr dirty="0" sz="1000" spc="-35">
                <a:solidFill>
                  <a:srgbClr val="010202"/>
                </a:solidFill>
                <a:latin typeface="Times New Roman"/>
                <a:cs typeface="Times New Roman"/>
              </a:rPr>
              <a:t>the </a:t>
            </a:r>
            <a:r>
              <a:rPr dirty="0" sz="1000" spc="-40">
                <a:solidFill>
                  <a:srgbClr val="010202"/>
                </a:solidFill>
                <a:latin typeface="Times New Roman"/>
                <a:cs typeface="Times New Roman"/>
              </a:rPr>
              <a:t>gas, </a:t>
            </a:r>
            <a:r>
              <a:rPr dirty="0" sz="1000" spc="-25">
                <a:solidFill>
                  <a:srgbClr val="010202"/>
                </a:solidFill>
                <a:latin typeface="Times New Roman"/>
                <a:cs typeface="Times New Roman"/>
              </a:rPr>
              <a:t>an </a:t>
            </a:r>
            <a:r>
              <a:rPr dirty="0" sz="1000" spc="-50">
                <a:solidFill>
                  <a:srgbClr val="010202"/>
                </a:solidFill>
                <a:latin typeface="Times New Roman"/>
                <a:cs typeface="Times New Roman"/>
              </a:rPr>
              <a:t>appreciation </a:t>
            </a:r>
            <a:r>
              <a:rPr dirty="0" sz="1000" spc="-25">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origin  </a:t>
            </a:r>
            <a:r>
              <a:rPr dirty="0" sz="1000" spc="-5">
                <a:solidFill>
                  <a:srgbClr val="010202"/>
                </a:solidFill>
                <a:latin typeface="Times New Roman"/>
                <a:cs typeface="Times New Roman"/>
              </a:rPr>
              <a:t>of</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physical</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properties</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provides</a:t>
            </a:r>
            <a:r>
              <a:rPr dirty="0" sz="1000" spc="130">
                <a:solidFill>
                  <a:srgbClr val="010202"/>
                </a:solidFill>
                <a:latin typeface="Times New Roman"/>
                <a:cs typeface="Times New Roman"/>
              </a:rPr>
              <a:t> </a:t>
            </a:r>
            <a:r>
              <a:rPr dirty="0" sz="1000">
                <a:solidFill>
                  <a:srgbClr val="010202"/>
                </a:solidFill>
                <a:latin typeface="Times New Roman"/>
                <a:cs typeface="Times New Roman"/>
              </a:rPr>
              <a:t>a</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better</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understanding</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a:solidFill>
                  <a:srgbClr val="010202"/>
                </a:solidFill>
                <a:latin typeface="Times New Roman"/>
                <a:cs typeface="Times New Roman"/>
              </a:rPr>
              <a:t> </a:t>
            </a:r>
            <a:r>
              <a:rPr dirty="0" sz="1000" spc="-5">
                <a:solidFill>
                  <a:srgbClr val="010202"/>
                </a:solidFill>
                <a:latin typeface="Times New Roman"/>
                <a:cs typeface="Times New Roman"/>
              </a:rPr>
              <a:t>thermodynamic</a:t>
            </a:r>
            <a:r>
              <a:rPr dirty="0" sz="1000">
                <a:solidFill>
                  <a:srgbClr val="010202"/>
                </a:solidFill>
                <a:latin typeface="Times New Roman"/>
                <a:cs typeface="Times New Roman"/>
              </a:rPr>
              <a:t> </a:t>
            </a:r>
            <a:r>
              <a:rPr dirty="0" sz="1000" spc="-15">
                <a:solidFill>
                  <a:srgbClr val="010202"/>
                </a:solidFill>
                <a:latin typeface="Times New Roman"/>
                <a:cs typeface="Times New Roman"/>
              </a:rPr>
              <a:t>behavior.</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lvl="1" marL="1225550" indent="-191135">
              <a:lnSpc>
                <a:spcPct val="100000"/>
              </a:lnSpc>
              <a:buAutoNum type="arabicPeriod" startAt="2"/>
              <a:tabLst>
                <a:tab pos="1226185" algn="l"/>
              </a:tabLst>
            </a:pPr>
            <a:r>
              <a:rPr dirty="0" sz="1000" b="1">
                <a:solidFill>
                  <a:srgbClr val="010202"/>
                </a:solidFill>
                <a:latin typeface="Times New Roman"/>
                <a:cs typeface="Times New Roman"/>
              </a:rPr>
              <a:t>THE </a:t>
            </a:r>
            <a:r>
              <a:rPr dirty="0" sz="1000" spc="-15" b="1" i="1">
                <a:solidFill>
                  <a:srgbClr val="010202"/>
                </a:solidFill>
                <a:latin typeface="Times New Roman"/>
                <a:cs typeface="Times New Roman"/>
              </a:rPr>
              <a:t>P-V-T </a:t>
            </a:r>
            <a:r>
              <a:rPr dirty="0" sz="1000" spc="-10" b="1">
                <a:solidFill>
                  <a:srgbClr val="010202"/>
                </a:solidFill>
                <a:latin typeface="Times New Roman"/>
                <a:cs typeface="Times New Roman"/>
              </a:rPr>
              <a:t>RELATIONSHIPS </a:t>
            </a:r>
            <a:r>
              <a:rPr dirty="0" sz="1000" b="1">
                <a:solidFill>
                  <a:srgbClr val="010202"/>
                </a:solidFill>
                <a:latin typeface="Times New Roman"/>
                <a:cs typeface="Times New Roman"/>
              </a:rPr>
              <a:t>OF</a:t>
            </a:r>
            <a:r>
              <a:rPr dirty="0" sz="1000" spc="-25" b="1">
                <a:solidFill>
                  <a:srgbClr val="010202"/>
                </a:solidFill>
                <a:latin typeface="Times New Roman"/>
                <a:cs typeface="Times New Roman"/>
              </a:rPr>
              <a:t> </a:t>
            </a:r>
            <a:r>
              <a:rPr dirty="0" sz="1000" b="1">
                <a:solidFill>
                  <a:srgbClr val="010202"/>
                </a:solidFill>
                <a:latin typeface="Times New Roman"/>
                <a:cs typeface="Times New Roman"/>
              </a:rPr>
              <a:t>GASES</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12700">
              <a:lnSpc>
                <a:spcPct val="100000"/>
              </a:lnSpc>
            </a:pPr>
            <a:r>
              <a:rPr dirty="0" sz="1000" spc="-5">
                <a:solidFill>
                  <a:srgbClr val="010202"/>
                </a:solidFill>
                <a:latin typeface="Times New Roman"/>
                <a:cs typeface="Times New Roman"/>
              </a:rPr>
              <a:t>Experimental observation has shown that, for all real</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gases,</a:t>
            </a:r>
            <a:endParaRPr sz="1000">
              <a:latin typeface="Times New Roman"/>
              <a:cs typeface="Times New Roman"/>
            </a:endParaRPr>
          </a:p>
        </p:txBody>
      </p:sp>
      <p:sp>
        <p:nvSpPr>
          <p:cNvPr id="4" name="object 4"/>
          <p:cNvSpPr/>
          <p:nvPr/>
        </p:nvSpPr>
        <p:spPr>
          <a:xfrm>
            <a:off x="1989137" y="3768725"/>
            <a:ext cx="1085850" cy="38100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21859" y="3876673"/>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(8.1)</a:t>
            </a:r>
            <a:endParaRPr sz="1000">
              <a:latin typeface="Times New Roman"/>
              <a:cs typeface="Times New Roman"/>
            </a:endParaRPr>
          </a:p>
        </p:txBody>
      </p:sp>
      <p:sp>
        <p:nvSpPr>
          <p:cNvPr id="6" name="object 6"/>
          <p:cNvSpPr/>
          <p:nvPr/>
        </p:nvSpPr>
        <p:spPr>
          <a:xfrm>
            <a:off x="2274887" y="5964237"/>
            <a:ext cx="704850" cy="1333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06272" y="4217413"/>
            <a:ext cx="4686935" cy="3569335"/>
          </a:xfrm>
          <a:prstGeom prst="rect">
            <a:avLst/>
          </a:prstGeom>
        </p:spPr>
        <p:txBody>
          <a:bodyPr wrap="square" lIns="0" tIns="90805" rIns="0" bIns="0" rtlCol="0" vert="horz">
            <a:spAutoFit/>
          </a:bodyPr>
          <a:lstStyle/>
          <a:p>
            <a:pPr marL="50800">
              <a:lnSpc>
                <a:spcPct val="100000"/>
              </a:lnSpc>
              <a:spcBef>
                <a:spcPts val="715"/>
              </a:spcBef>
            </a:pPr>
            <a:r>
              <a:rPr dirty="0" sz="1000">
                <a:solidFill>
                  <a:srgbClr val="010202"/>
                </a:solidFill>
                <a:latin typeface="Times New Roman"/>
                <a:cs typeface="Times New Roman"/>
              </a:rPr>
              <a:t>where</a:t>
            </a:r>
            <a:endParaRPr sz="1000">
              <a:latin typeface="Times New Roman"/>
              <a:cs typeface="Times New Roman"/>
            </a:endParaRPr>
          </a:p>
          <a:p>
            <a:pPr marL="197485">
              <a:lnSpc>
                <a:spcPts val="1115"/>
              </a:lnSpc>
              <a:spcBef>
                <a:spcPts val="620"/>
              </a:spcBef>
            </a:pPr>
            <a:r>
              <a:rPr dirty="0" sz="1000" i="1">
                <a:solidFill>
                  <a:srgbClr val="010202"/>
                </a:solidFill>
                <a:latin typeface="Times New Roman"/>
                <a:cs typeface="Times New Roman"/>
              </a:rPr>
              <a:t>P </a:t>
            </a:r>
            <a:r>
              <a:rPr dirty="0" sz="1000" spc="-5">
                <a:solidFill>
                  <a:srgbClr val="010202"/>
                </a:solidFill>
                <a:latin typeface="Times New Roman"/>
                <a:cs typeface="Times New Roman"/>
              </a:rPr>
              <a:t>is the pressure of 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gas</a:t>
            </a:r>
            <a:endParaRPr sz="1000">
              <a:latin typeface="Times New Roman"/>
              <a:cs typeface="Times New Roman"/>
            </a:endParaRPr>
          </a:p>
          <a:p>
            <a:pPr marL="177800">
              <a:lnSpc>
                <a:spcPts val="1115"/>
              </a:lnSpc>
            </a:pPr>
            <a:r>
              <a:rPr dirty="0" sz="1000" i="1">
                <a:solidFill>
                  <a:srgbClr val="010202"/>
                </a:solidFill>
                <a:latin typeface="Times New Roman"/>
                <a:cs typeface="Times New Roman"/>
              </a:rPr>
              <a:t>V </a:t>
            </a:r>
            <a:r>
              <a:rPr dirty="0" sz="1000" spc="-5">
                <a:solidFill>
                  <a:srgbClr val="010202"/>
                </a:solidFill>
                <a:latin typeface="Times New Roman"/>
                <a:cs typeface="Times New Roman"/>
              </a:rPr>
              <a:t>is the molar volume of 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gas</a:t>
            </a:r>
            <a:endParaRPr sz="1000">
              <a:latin typeface="Times New Roman"/>
              <a:cs typeface="Times New Roman"/>
            </a:endParaRPr>
          </a:p>
          <a:p>
            <a:pPr marL="177800">
              <a:lnSpc>
                <a:spcPct val="100000"/>
              </a:lnSpc>
            </a:pPr>
            <a:r>
              <a:rPr dirty="0" sz="1000" i="1">
                <a:solidFill>
                  <a:srgbClr val="010202"/>
                </a:solidFill>
                <a:latin typeface="Times New Roman"/>
                <a:cs typeface="Times New Roman"/>
              </a:rPr>
              <a:t>R </a:t>
            </a:r>
            <a:r>
              <a:rPr dirty="0" sz="1000">
                <a:solidFill>
                  <a:srgbClr val="010202"/>
                </a:solidFill>
                <a:latin typeface="Times New Roman"/>
                <a:cs typeface="Times New Roman"/>
              </a:rPr>
              <a:t>is the universal gas</a:t>
            </a:r>
            <a:r>
              <a:rPr dirty="0" sz="1000" spc="-5">
                <a:solidFill>
                  <a:srgbClr val="010202"/>
                </a:solidFill>
                <a:latin typeface="Times New Roman"/>
                <a:cs typeface="Times New Roman"/>
              </a:rPr>
              <a:t> </a:t>
            </a:r>
            <a:r>
              <a:rPr dirty="0" sz="1000">
                <a:solidFill>
                  <a:srgbClr val="010202"/>
                </a:solidFill>
                <a:latin typeface="Times New Roman"/>
                <a:cs typeface="Times New Roman"/>
              </a:rPr>
              <a:t>constant</a:t>
            </a:r>
            <a:endParaRPr sz="1000">
              <a:latin typeface="Times New Roman"/>
              <a:cs typeface="Times New Roman"/>
            </a:endParaRPr>
          </a:p>
          <a:p>
            <a:pPr marL="177800">
              <a:lnSpc>
                <a:spcPct val="100000"/>
              </a:lnSpc>
            </a:pPr>
            <a:r>
              <a:rPr dirty="0" sz="1000" spc="-5" i="1">
                <a:solidFill>
                  <a:srgbClr val="010202"/>
                </a:solidFill>
                <a:latin typeface="Times New Roman"/>
                <a:cs typeface="Times New Roman"/>
              </a:rPr>
              <a:t>T </a:t>
            </a:r>
            <a:r>
              <a:rPr dirty="0" sz="1000">
                <a:solidFill>
                  <a:srgbClr val="010202"/>
                </a:solidFill>
                <a:latin typeface="Times New Roman"/>
                <a:cs typeface="Times New Roman"/>
              </a:rPr>
              <a:t>is the absolute </a:t>
            </a:r>
            <a:r>
              <a:rPr dirty="0" sz="1000" spc="-5">
                <a:solidFill>
                  <a:srgbClr val="010202"/>
                </a:solidFill>
                <a:latin typeface="Times New Roman"/>
                <a:cs typeface="Times New Roman"/>
              </a:rPr>
              <a:t>temperature </a:t>
            </a:r>
            <a:r>
              <a:rPr dirty="0" sz="1000">
                <a:solidFill>
                  <a:srgbClr val="010202"/>
                </a:solidFill>
                <a:latin typeface="Times New Roman"/>
                <a:cs typeface="Times New Roman"/>
              </a:rPr>
              <a:t>of the</a:t>
            </a:r>
            <a:r>
              <a:rPr dirty="0" sz="1000" spc="-15">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a:p>
            <a:pPr>
              <a:lnSpc>
                <a:spcPct val="100000"/>
              </a:lnSpc>
              <a:spcBef>
                <a:spcPts val="50"/>
              </a:spcBef>
            </a:pPr>
            <a:endParaRPr sz="1000">
              <a:latin typeface="Times New Roman"/>
              <a:cs typeface="Times New Roman"/>
            </a:endParaRPr>
          </a:p>
          <a:p>
            <a:pPr marL="50800" marR="55880">
              <a:lnSpc>
                <a:spcPct val="100000"/>
              </a:lnSpc>
            </a:pPr>
            <a:r>
              <a:rPr dirty="0" sz="1000" spc="-5">
                <a:solidFill>
                  <a:srgbClr val="010202"/>
                </a:solidFill>
                <a:latin typeface="Times New Roman"/>
                <a:cs typeface="Times New Roman"/>
              </a:rPr>
              <a:t>Thus, as the pressure of the gas approaches zero, isotherms plotted on </a:t>
            </a:r>
            <a:r>
              <a:rPr dirty="0" sz="1000">
                <a:solidFill>
                  <a:srgbClr val="010202"/>
                </a:solidFill>
                <a:latin typeface="Times New Roman"/>
                <a:cs typeface="Times New Roman"/>
              </a:rPr>
              <a:t>a </a:t>
            </a:r>
            <a:r>
              <a:rPr dirty="0" sz="1000" i="1">
                <a:solidFill>
                  <a:srgbClr val="010202"/>
                </a:solidFill>
                <a:latin typeface="Times New Roman"/>
                <a:cs typeface="Times New Roman"/>
              </a:rPr>
              <a:t>P-V </a:t>
            </a:r>
            <a:r>
              <a:rPr dirty="0" sz="1000">
                <a:solidFill>
                  <a:srgbClr val="010202"/>
                </a:solidFill>
                <a:latin typeface="Times New Roman"/>
                <a:cs typeface="Times New Roman"/>
              </a:rPr>
              <a:t>diagram  </a:t>
            </a:r>
            <a:r>
              <a:rPr dirty="0" sz="1000" spc="-5">
                <a:solidFill>
                  <a:srgbClr val="010202"/>
                </a:solidFill>
                <a:latin typeface="Times New Roman"/>
                <a:cs typeface="Times New Roman"/>
              </a:rPr>
              <a:t>approach the form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rectangular hyperbola given by 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5"/>
              </a:spcBef>
            </a:pPr>
            <a:endParaRPr sz="1200">
              <a:latin typeface="Times New Roman"/>
              <a:cs typeface="Times New Roman"/>
            </a:endParaRPr>
          </a:p>
          <a:p>
            <a:pPr algn="r" marR="107314">
              <a:lnSpc>
                <a:spcPct val="100000"/>
              </a:lnSpc>
            </a:pPr>
            <a:r>
              <a:rPr dirty="0" sz="1000">
                <a:solidFill>
                  <a:srgbClr val="010202"/>
                </a:solidFill>
                <a:latin typeface="Times New Roman"/>
                <a:cs typeface="Times New Roman"/>
              </a:rPr>
              <a:t>(8.2)</a:t>
            </a:r>
            <a:endParaRPr sz="1000">
              <a:latin typeface="Times New Roman"/>
              <a:cs typeface="Times New Roman"/>
            </a:endParaRPr>
          </a:p>
          <a:p>
            <a:pPr>
              <a:lnSpc>
                <a:spcPct val="100000"/>
              </a:lnSpc>
              <a:spcBef>
                <a:spcPts val="30"/>
              </a:spcBef>
            </a:pPr>
            <a:endParaRPr sz="1450">
              <a:latin typeface="Times New Roman"/>
              <a:cs typeface="Times New Roman"/>
            </a:endParaRPr>
          </a:p>
          <a:p>
            <a:pPr algn="just" marL="50800" marR="52705">
              <a:lnSpc>
                <a:spcPct val="100000"/>
              </a:lnSpc>
            </a:pPr>
            <a:r>
              <a:rPr dirty="0" sz="1000">
                <a:solidFill>
                  <a:srgbClr val="010202"/>
                </a:solidFill>
                <a:latin typeface="Times New Roman"/>
                <a:cs typeface="Times New Roman"/>
              </a:rPr>
              <a:t>Eq. (8.2) is the equation of an ideal gas and is called the ideal gas </a:t>
            </a:r>
            <a:r>
              <a:rPr dirty="0" sz="1000" spc="-20">
                <a:solidFill>
                  <a:srgbClr val="010202"/>
                </a:solidFill>
                <a:latin typeface="Times New Roman"/>
                <a:cs typeface="Times New Roman"/>
              </a:rPr>
              <a:t>law. </a:t>
            </a:r>
            <a:r>
              <a:rPr dirty="0" sz="1000" spc="-5">
                <a:solidFill>
                  <a:srgbClr val="010202"/>
                </a:solidFill>
                <a:latin typeface="Times New Roman"/>
                <a:cs typeface="Times New Roman"/>
              </a:rPr>
              <a:t>A </a:t>
            </a:r>
            <a:r>
              <a:rPr dirty="0" sz="1000">
                <a:solidFill>
                  <a:srgbClr val="010202"/>
                </a:solidFill>
                <a:latin typeface="Times New Roman"/>
                <a:cs typeface="Times New Roman"/>
              </a:rPr>
              <a:t>gas which obeys  </a:t>
            </a:r>
            <a:r>
              <a:rPr dirty="0" sz="1000" spc="-5">
                <a:solidFill>
                  <a:srgbClr val="010202"/>
                </a:solidFill>
                <a:latin typeface="Times New Roman"/>
                <a:cs typeface="Times New Roman"/>
              </a:rPr>
              <a:t>this law over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range of states is said to behave ideally in this range of states,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gas  </a:t>
            </a:r>
            <a:r>
              <a:rPr dirty="0" sz="1000">
                <a:solidFill>
                  <a:srgbClr val="010202"/>
                </a:solidFill>
                <a:latin typeface="Times New Roman"/>
                <a:cs typeface="Times New Roman"/>
              </a:rPr>
              <a:t>which obeys this law in all states is called a perfect gas. The perfect gas is a </a:t>
            </a:r>
            <a:r>
              <a:rPr dirty="0" sz="1000" spc="-5">
                <a:solidFill>
                  <a:srgbClr val="010202"/>
                </a:solidFill>
                <a:latin typeface="Times New Roman"/>
                <a:cs typeface="Times New Roman"/>
              </a:rPr>
              <a:t>convenient  model with which the behavior of real gases can be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compared.</a:t>
            </a:r>
            <a:endParaRPr sz="1000">
              <a:latin typeface="Times New Roman"/>
              <a:cs typeface="Times New Roman"/>
            </a:endParaRPr>
          </a:p>
          <a:p>
            <a:pPr algn="r" marR="43180">
              <a:lnSpc>
                <a:spcPct val="100000"/>
              </a:lnSpc>
            </a:pPr>
            <a:r>
              <a:rPr dirty="0" sz="1000">
                <a:solidFill>
                  <a:srgbClr val="010202"/>
                </a:solidFill>
                <a:latin typeface="Times New Roman"/>
                <a:cs typeface="Times New Roman"/>
              </a:rPr>
              <a:t>The variation of </a:t>
            </a:r>
            <a:r>
              <a:rPr dirty="0" sz="1000" i="1">
                <a:solidFill>
                  <a:srgbClr val="010202"/>
                </a:solidFill>
                <a:latin typeface="Times New Roman"/>
                <a:cs typeface="Times New Roman"/>
              </a:rPr>
              <a:t>V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a:solidFill>
                  <a:srgbClr val="010202"/>
                </a:solidFill>
                <a:latin typeface="Times New Roman"/>
                <a:cs typeface="Times New Roman"/>
              </a:rPr>
              <a:t>at several temperatures for a typical real gas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a:t>
            </a:r>
            <a:r>
              <a:rPr dirty="0" sz="1000" spc="229">
                <a:solidFill>
                  <a:srgbClr val="010202"/>
                </a:solidFill>
                <a:latin typeface="Times New Roman"/>
                <a:cs typeface="Times New Roman"/>
              </a:rPr>
              <a:t> </a:t>
            </a:r>
            <a:r>
              <a:rPr dirty="0" sz="1000" spc="-5">
                <a:solidFill>
                  <a:srgbClr val="010202"/>
                </a:solidFill>
                <a:latin typeface="Times New Roman"/>
                <a:cs typeface="Times New Roman"/>
              </a:rPr>
              <a:t>Fig.</a:t>
            </a:r>
            <a:endParaRPr sz="1000">
              <a:latin typeface="Times New Roman"/>
              <a:cs typeface="Times New Roman"/>
            </a:endParaRPr>
          </a:p>
          <a:p>
            <a:pPr algn="r" marR="54610">
              <a:lnSpc>
                <a:spcPct val="100000"/>
              </a:lnSpc>
            </a:pPr>
            <a:r>
              <a:rPr dirty="0" sz="1000">
                <a:solidFill>
                  <a:srgbClr val="010202"/>
                </a:solidFill>
                <a:latin typeface="Times New Roman"/>
                <a:cs typeface="Times New Roman"/>
              </a:rPr>
              <a:t>8.1.</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figure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100">
                <a:solidFill>
                  <a:srgbClr val="010202"/>
                </a:solidFill>
                <a:latin typeface="Times New Roman"/>
                <a:cs typeface="Times New Roman"/>
              </a:rPr>
              <a:t> </a:t>
            </a:r>
            <a:r>
              <a:rPr dirty="0" sz="1000">
                <a:solidFill>
                  <a:srgbClr val="010202"/>
                </a:solidFill>
                <a:latin typeface="Times New Roman"/>
                <a:cs typeface="Times New Roman"/>
              </a:rPr>
              <a:t>as</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100">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gas</a:t>
            </a:r>
            <a:r>
              <a:rPr dirty="0" sz="1000" spc="100">
                <a:solidFill>
                  <a:srgbClr val="010202"/>
                </a:solidFill>
                <a:latin typeface="Times New Roman"/>
                <a:cs typeface="Times New Roman"/>
              </a:rPr>
              <a:t> </a:t>
            </a:r>
            <a:r>
              <a:rPr dirty="0" sz="1000">
                <a:solidFill>
                  <a:srgbClr val="010202"/>
                </a:solidFill>
                <a:latin typeface="Times New Roman"/>
                <a:cs typeface="Times New Roman"/>
              </a:rPr>
              <a:t>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decreased,</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shape</a:t>
            </a:r>
            <a:r>
              <a:rPr dirty="0" sz="1000" spc="100">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50800">
              <a:lnSpc>
                <a:spcPct val="100000"/>
              </a:lnSpc>
            </a:pPr>
            <a:r>
              <a:rPr dirty="0" sz="1000" i="1">
                <a:solidFill>
                  <a:srgbClr val="010202"/>
                </a:solidFill>
                <a:latin typeface="Times New Roman"/>
                <a:cs typeface="Times New Roman"/>
              </a:rPr>
              <a:t>P–V </a:t>
            </a:r>
            <a:r>
              <a:rPr dirty="0" sz="1000">
                <a:solidFill>
                  <a:srgbClr val="010202"/>
                </a:solidFill>
                <a:latin typeface="Times New Roman"/>
                <a:cs typeface="Times New Roman"/>
              </a:rPr>
              <a:t>isotherms changes, and, </a:t>
            </a:r>
            <a:r>
              <a:rPr dirty="0" sz="1000" spc="-10">
                <a:solidFill>
                  <a:srgbClr val="010202"/>
                </a:solidFill>
                <a:latin typeface="Times New Roman"/>
                <a:cs typeface="Times New Roman"/>
              </a:rPr>
              <a:t>eventually, </a:t>
            </a:r>
            <a:r>
              <a:rPr dirty="0" sz="1000">
                <a:solidFill>
                  <a:srgbClr val="010202"/>
                </a:solidFill>
                <a:latin typeface="Times New Roman"/>
                <a:cs typeface="Times New Roman"/>
              </a:rPr>
              <a:t>a value of </a:t>
            </a:r>
            <a:r>
              <a:rPr dirty="0" sz="1000" i="1">
                <a:solidFill>
                  <a:srgbClr val="010202"/>
                </a:solidFill>
                <a:latin typeface="Times New Roman"/>
                <a:cs typeface="Times New Roman"/>
              </a:rPr>
              <a:t>T=T</a:t>
            </a:r>
            <a:r>
              <a:rPr dirty="0" baseline="-33333" sz="1125">
                <a:solidFill>
                  <a:srgbClr val="010202"/>
                </a:solidFill>
                <a:latin typeface="Times New Roman"/>
                <a:cs typeface="Times New Roman"/>
              </a:rPr>
              <a:t>critical  </a:t>
            </a:r>
            <a:r>
              <a:rPr dirty="0" sz="1000" spc="-5">
                <a:solidFill>
                  <a:srgbClr val="010202"/>
                </a:solidFill>
                <a:latin typeface="Times New Roman"/>
                <a:cs typeface="Times New Roman"/>
              </a:rPr>
              <a:t>is reached at which, at</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some</a:t>
            </a:r>
            <a:endParaRPr sz="1000">
              <a:latin typeface="Times New Roman"/>
              <a:cs typeface="Times New Roman"/>
            </a:endParaRPr>
          </a:p>
          <a:p>
            <a:pPr algn="just" marL="50800" marR="56515">
              <a:lnSpc>
                <a:spcPct val="130900"/>
              </a:lnSpc>
              <a:spcBef>
                <a:spcPts val="100"/>
              </a:spcBef>
            </a:pPr>
            <a:r>
              <a:rPr dirty="0" sz="1000" spc="-5">
                <a:solidFill>
                  <a:srgbClr val="010202"/>
                </a:solidFill>
                <a:latin typeface="Times New Roman"/>
                <a:cs typeface="Times New Roman"/>
              </a:rPr>
              <a:t>fixed pressure,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critical</a:t>
            </a:r>
            <a:r>
              <a:rPr dirty="0" sz="1000">
                <a:solidFill>
                  <a:srgbClr val="010202"/>
                </a:solidFill>
                <a:latin typeface="Times New Roman"/>
                <a:cs typeface="Times New Roman"/>
              </a:rPr>
              <a:t>, and fixed molar volume, </a:t>
            </a:r>
            <a:r>
              <a:rPr dirty="0" sz="1000" i="1">
                <a:solidFill>
                  <a:srgbClr val="010202"/>
                </a:solidFill>
                <a:latin typeface="Times New Roman"/>
                <a:cs typeface="Times New Roman"/>
              </a:rPr>
              <a:t>V</a:t>
            </a:r>
            <a:r>
              <a:rPr dirty="0" baseline="-33333" sz="1125">
                <a:solidFill>
                  <a:srgbClr val="010202"/>
                </a:solidFill>
                <a:latin typeface="Times New Roman"/>
                <a:cs typeface="Times New Roman"/>
              </a:rPr>
              <a:t>critical</a:t>
            </a:r>
            <a:r>
              <a:rPr dirty="0" sz="1000">
                <a:solidFill>
                  <a:srgbClr val="010202"/>
                </a:solidFill>
                <a:latin typeface="Times New Roman"/>
                <a:cs typeface="Times New Roman"/>
              </a:rPr>
              <a:t>, a </a:t>
            </a:r>
            <a:r>
              <a:rPr dirty="0" sz="1000" spc="-5">
                <a:solidFill>
                  <a:srgbClr val="010202"/>
                </a:solidFill>
                <a:latin typeface="Times New Roman"/>
                <a:cs typeface="Times New Roman"/>
              </a:rPr>
              <a:t>horizontal inflexion occurs on  the isotherm,</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214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469900" y="4337050"/>
            <a:ext cx="4559300" cy="0"/>
          </a:xfrm>
          <a:custGeom>
            <a:avLst/>
            <a:gdLst/>
            <a:ahLst/>
            <a:cxnLst/>
            <a:rect l="l" t="t" r="r" b="b"/>
            <a:pathLst>
              <a:path w="4559300" h="0">
                <a:moveTo>
                  <a:pt x="0" y="0"/>
                </a:moveTo>
                <a:lnTo>
                  <a:pt x="4559300" y="0"/>
                </a:lnTo>
              </a:path>
            </a:pathLst>
          </a:custGeom>
          <a:ln w="12700">
            <a:solidFill>
              <a:srgbClr val="010202"/>
            </a:solidFill>
          </a:ln>
        </p:spPr>
        <p:txBody>
          <a:bodyPr wrap="square" lIns="0" tIns="0" rIns="0" bIns="0" rtlCol="0"/>
          <a:lstStyle/>
          <a:p/>
        </p:txBody>
      </p:sp>
      <p:sp>
        <p:nvSpPr>
          <p:cNvPr id="4" name="object 4"/>
          <p:cNvSpPr txBox="1"/>
          <p:nvPr/>
        </p:nvSpPr>
        <p:spPr>
          <a:xfrm>
            <a:off x="685685" y="3328670"/>
            <a:ext cx="3982085" cy="762000"/>
          </a:xfrm>
          <a:prstGeom prst="rect">
            <a:avLst/>
          </a:prstGeom>
        </p:spPr>
        <p:txBody>
          <a:bodyPr wrap="square" lIns="0" tIns="12700" rIns="0" bIns="0" rtlCol="0" vert="horz">
            <a:spAutoFit/>
          </a:bodyPr>
          <a:lstStyle/>
          <a:p>
            <a:pPr marL="675005" marR="371475" indent="-45720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8.6 </a:t>
            </a:r>
            <a:r>
              <a:rPr dirty="0" sz="1000">
                <a:solidFill>
                  <a:srgbClr val="010202"/>
                </a:solidFill>
                <a:latin typeface="Times New Roman"/>
                <a:cs typeface="Times New Roman"/>
              </a:rPr>
              <a:t>The isothermal variation of </a:t>
            </a:r>
            <a:r>
              <a:rPr dirty="0" sz="1000" i="1">
                <a:solidFill>
                  <a:srgbClr val="010202"/>
                </a:solidFill>
                <a:latin typeface="Times New Roman"/>
                <a:cs typeface="Times New Roman"/>
              </a:rPr>
              <a:t>V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a:solidFill>
                  <a:srgbClr val="010202"/>
                </a:solidFill>
                <a:latin typeface="Times New Roman"/>
                <a:cs typeface="Times New Roman"/>
              </a:rPr>
              <a:t>for a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gas at several</a:t>
            </a:r>
            <a:r>
              <a:rPr dirty="0" sz="1000" spc="-125">
                <a:solidFill>
                  <a:srgbClr val="010202"/>
                </a:solidFill>
                <a:latin typeface="Times New Roman"/>
                <a:cs typeface="Times New Roman"/>
              </a:rPr>
              <a:t> </a:t>
            </a:r>
            <a:r>
              <a:rPr dirty="0" sz="1000">
                <a:solidFill>
                  <a:srgbClr val="010202"/>
                </a:solidFill>
                <a:latin typeface="Times New Roman"/>
                <a:cs typeface="Times New Roman"/>
              </a:rPr>
              <a:t>temperatures.</a:t>
            </a:r>
            <a:endParaRPr sz="1000">
              <a:latin typeface="Times New Roman"/>
              <a:cs typeface="Times New Roman"/>
            </a:endParaRPr>
          </a:p>
          <a:p>
            <a:pPr>
              <a:lnSpc>
                <a:spcPct val="100000"/>
              </a:lnSpc>
              <a:spcBef>
                <a:spcPts val="20"/>
              </a:spcBef>
            </a:pPr>
            <a:endParaRPr sz="850">
              <a:latin typeface="Times New Roman"/>
              <a:cs typeface="Times New Roman"/>
            </a:endParaRPr>
          </a:p>
          <a:p>
            <a:pPr marL="469900" marR="5080" indent="-457200">
              <a:lnSpc>
                <a:spcPct val="100000"/>
              </a:lnSpc>
            </a:pPr>
            <a:r>
              <a:rPr dirty="0" sz="1000" spc="-20" b="1">
                <a:solidFill>
                  <a:srgbClr val="010202"/>
                </a:solidFill>
                <a:latin typeface="Times New Roman"/>
                <a:cs typeface="Times New Roman"/>
              </a:rPr>
              <a:t>Table </a:t>
            </a:r>
            <a:r>
              <a:rPr dirty="0" sz="1000" b="1">
                <a:solidFill>
                  <a:srgbClr val="010202"/>
                </a:solidFill>
                <a:latin typeface="Times New Roman"/>
                <a:cs typeface="Times New Roman"/>
              </a:rPr>
              <a:t>8.1 </a:t>
            </a:r>
            <a:r>
              <a:rPr dirty="0" sz="1000">
                <a:solidFill>
                  <a:srgbClr val="010202"/>
                </a:solidFill>
                <a:latin typeface="Times New Roman"/>
                <a:cs typeface="Times New Roman"/>
              </a:rPr>
              <a:t>The critical states,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constants, and values of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at  the critical points for several</a:t>
            </a:r>
            <a:r>
              <a:rPr dirty="0" sz="1000" spc="-85">
                <a:solidFill>
                  <a:srgbClr val="010202"/>
                </a:solidFill>
                <a:latin typeface="Times New Roman"/>
                <a:cs typeface="Times New Roman"/>
              </a:rPr>
              <a:t> </a:t>
            </a:r>
            <a:r>
              <a:rPr dirty="0" sz="1000">
                <a:solidFill>
                  <a:srgbClr val="010202"/>
                </a:solidFill>
                <a:latin typeface="Times New Roman"/>
                <a:cs typeface="Times New Roman"/>
              </a:rPr>
              <a:t>gases</a:t>
            </a:r>
            <a:endParaRPr sz="1000">
              <a:latin typeface="Times New Roman"/>
              <a:cs typeface="Times New Roman"/>
            </a:endParaRPr>
          </a:p>
        </p:txBody>
      </p:sp>
      <p:sp>
        <p:nvSpPr>
          <p:cNvPr id="5" name="object 5"/>
          <p:cNvSpPr txBox="1"/>
          <p:nvPr/>
        </p:nvSpPr>
        <p:spPr>
          <a:xfrm>
            <a:off x="485660" y="4341495"/>
            <a:ext cx="2228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Gas</a:t>
            </a:r>
            <a:endParaRPr sz="1000">
              <a:latin typeface="Times New Roman"/>
              <a:cs typeface="Times New Roman"/>
            </a:endParaRPr>
          </a:p>
        </p:txBody>
      </p:sp>
      <p:sp>
        <p:nvSpPr>
          <p:cNvPr id="6" name="object 6"/>
          <p:cNvSpPr txBox="1"/>
          <p:nvPr/>
        </p:nvSpPr>
        <p:spPr>
          <a:xfrm>
            <a:off x="914666" y="4341495"/>
            <a:ext cx="866140" cy="229870"/>
          </a:xfrm>
          <a:prstGeom prst="rect">
            <a:avLst/>
          </a:prstGeom>
        </p:spPr>
        <p:txBody>
          <a:bodyPr wrap="square" lIns="0" tIns="12700" rIns="0" bIns="0" rtlCol="0" vert="horz">
            <a:spAutoFit/>
          </a:bodyPr>
          <a:lstStyle/>
          <a:p>
            <a:pPr marL="12700">
              <a:lnSpc>
                <a:spcPts val="950"/>
              </a:lnSpc>
              <a:spcBef>
                <a:spcPts val="100"/>
              </a:spcBef>
              <a:tabLst>
                <a:tab pos="478790" algn="l"/>
              </a:tabLst>
            </a:pPr>
            <a:r>
              <a:rPr dirty="0" sz="1000" i="1">
                <a:solidFill>
                  <a:srgbClr val="010202"/>
                </a:solidFill>
                <a:latin typeface="Times New Roman"/>
                <a:cs typeface="Times New Roman"/>
              </a:rPr>
              <a:t>T </a:t>
            </a:r>
            <a:r>
              <a:rPr dirty="0" sz="1000" spc="80" i="1">
                <a:solidFill>
                  <a:srgbClr val="010202"/>
                </a:solidFill>
                <a:latin typeface="Times New Roman"/>
                <a:cs typeface="Times New Roman"/>
              </a:rPr>
              <a:t> </a:t>
            </a:r>
            <a:r>
              <a:rPr dirty="0" sz="1000" spc="-5">
                <a:solidFill>
                  <a:srgbClr val="010202"/>
                </a:solidFill>
                <a:latin typeface="Times New Roman"/>
                <a:cs typeface="Times New Roman"/>
              </a:rPr>
              <a:t>,K	</a:t>
            </a:r>
            <a:r>
              <a:rPr dirty="0" sz="1000" i="1">
                <a:solidFill>
                  <a:srgbClr val="010202"/>
                </a:solidFill>
                <a:latin typeface="Times New Roman"/>
                <a:cs typeface="Times New Roman"/>
              </a:rPr>
              <a:t>P</a:t>
            </a:r>
            <a:r>
              <a:rPr dirty="0" sz="1000" spc="245" i="1">
                <a:solidFill>
                  <a:srgbClr val="010202"/>
                </a:solidFill>
                <a:latin typeface="Times New Roman"/>
                <a:cs typeface="Times New Roman"/>
              </a:rPr>
              <a:t> </a:t>
            </a:r>
            <a:r>
              <a:rPr dirty="0" sz="1000">
                <a:solidFill>
                  <a:srgbClr val="010202"/>
                </a:solidFill>
                <a:latin typeface="Times New Roman"/>
                <a:cs typeface="Times New Roman"/>
              </a:rPr>
              <a:t>,atm</a:t>
            </a:r>
            <a:endParaRPr sz="1000">
              <a:latin typeface="Times New Roman"/>
              <a:cs typeface="Times New Roman"/>
            </a:endParaRPr>
          </a:p>
          <a:p>
            <a:pPr marL="80645">
              <a:lnSpc>
                <a:spcPts val="650"/>
              </a:lnSpc>
              <a:tabLst>
                <a:tab pos="554355" algn="l"/>
              </a:tabLst>
            </a:pPr>
            <a:r>
              <a:rPr dirty="0" sz="750" spc="5">
                <a:solidFill>
                  <a:srgbClr val="010202"/>
                </a:solidFill>
                <a:latin typeface="Times New Roman"/>
                <a:cs typeface="Times New Roman"/>
              </a:rPr>
              <a:t>cr	cr</a:t>
            </a:r>
            <a:endParaRPr sz="750">
              <a:latin typeface="Times New Roman"/>
              <a:cs typeface="Times New Roman"/>
            </a:endParaRPr>
          </a:p>
        </p:txBody>
      </p:sp>
      <p:sp>
        <p:nvSpPr>
          <p:cNvPr id="7" name="object 7"/>
          <p:cNvSpPr txBox="1"/>
          <p:nvPr/>
        </p:nvSpPr>
        <p:spPr>
          <a:xfrm>
            <a:off x="2003932" y="4367401"/>
            <a:ext cx="753110" cy="229870"/>
          </a:xfrm>
          <a:prstGeom prst="rect">
            <a:avLst/>
          </a:prstGeom>
        </p:spPr>
        <p:txBody>
          <a:bodyPr wrap="square" lIns="0" tIns="12700" rIns="0" bIns="0" rtlCol="0" vert="horz">
            <a:spAutoFit/>
          </a:bodyPr>
          <a:lstStyle/>
          <a:p>
            <a:pPr marL="38100">
              <a:lnSpc>
                <a:spcPts val="950"/>
              </a:lnSpc>
              <a:spcBef>
                <a:spcPts val="100"/>
              </a:spcBef>
            </a:pPr>
            <a:r>
              <a:rPr dirty="0" sz="1000" i="1">
                <a:solidFill>
                  <a:srgbClr val="010202"/>
                </a:solidFill>
                <a:latin typeface="Times New Roman"/>
                <a:cs typeface="Times New Roman"/>
              </a:rPr>
              <a:t>V</a:t>
            </a:r>
            <a:r>
              <a:rPr dirty="0" sz="1000" spc="30" i="1">
                <a:solidFill>
                  <a:srgbClr val="010202"/>
                </a:solidFill>
                <a:latin typeface="Times New Roman"/>
                <a:cs typeface="Times New Roman"/>
              </a:rPr>
              <a:t> </a:t>
            </a:r>
            <a:r>
              <a:rPr dirty="0" sz="1000" spc="-5">
                <a:solidFill>
                  <a:srgbClr val="010202"/>
                </a:solidFill>
                <a:latin typeface="Times New Roman"/>
                <a:cs typeface="Times New Roman"/>
              </a:rPr>
              <a:t>,cm</a:t>
            </a:r>
            <a:r>
              <a:rPr dirty="0" baseline="33333" sz="1125" spc="-7">
                <a:solidFill>
                  <a:srgbClr val="010202"/>
                </a:solidFill>
                <a:latin typeface="Times New Roman"/>
                <a:cs typeface="Times New Roman"/>
              </a:rPr>
              <a:t>3</a:t>
            </a:r>
            <a:r>
              <a:rPr dirty="0" sz="1000" spc="-5">
                <a:solidFill>
                  <a:srgbClr val="010202"/>
                </a:solidFill>
                <a:latin typeface="Times New Roman"/>
                <a:cs typeface="Times New Roman"/>
              </a:rPr>
              <a:t>/mole</a:t>
            </a:r>
            <a:endParaRPr sz="1000">
              <a:latin typeface="Times New Roman"/>
              <a:cs typeface="Times New Roman"/>
            </a:endParaRPr>
          </a:p>
          <a:p>
            <a:pPr marL="113030">
              <a:lnSpc>
                <a:spcPts val="650"/>
              </a:lnSpc>
            </a:pPr>
            <a:r>
              <a:rPr dirty="0" sz="750" spc="5">
                <a:solidFill>
                  <a:srgbClr val="010202"/>
                </a:solidFill>
                <a:latin typeface="Times New Roman"/>
                <a:cs typeface="Times New Roman"/>
              </a:rPr>
              <a:t>cr</a:t>
            </a:r>
            <a:endParaRPr sz="750">
              <a:latin typeface="Times New Roman"/>
              <a:cs typeface="Times New Roman"/>
            </a:endParaRPr>
          </a:p>
        </p:txBody>
      </p:sp>
      <p:sp>
        <p:nvSpPr>
          <p:cNvPr id="8" name="object 8"/>
          <p:cNvSpPr/>
          <p:nvPr/>
        </p:nvSpPr>
        <p:spPr>
          <a:xfrm>
            <a:off x="3036734" y="4392295"/>
            <a:ext cx="476238" cy="361950"/>
          </a:xfrm>
          <a:prstGeom prst="rect">
            <a:avLst/>
          </a:prstGeom>
          <a:blipFill>
            <a:blip r:embed="rId2" cstate="print"/>
            <a:stretch>
              <a:fillRect/>
            </a:stretch>
          </a:blipFill>
        </p:spPr>
        <p:txBody>
          <a:bodyPr wrap="square" lIns="0" tIns="0" rIns="0" bIns="0" rtlCol="0"/>
          <a:lstStyle/>
          <a:p/>
        </p:txBody>
      </p:sp>
      <p:graphicFrame>
        <p:nvGraphicFramePr>
          <p:cNvPr id="9" name="object 9"/>
          <p:cNvGraphicFramePr>
            <a:graphicFrameLocks noGrp="1"/>
          </p:cNvGraphicFramePr>
          <p:nvPr/>
        </p:nvGraphicFramePr>
        <p:xfrm>
          <a:off x="469900" y="4832350"/>
          <a:ext cx="4559300" cy="1930400"/>
        </p:xfrm>
        <a:graphic>
          <a:graphicData uri="http://schemas.openxmlformats.org/drawingml/2006/table">
            <a:tbl>
              <a:tblPr firstRow="1" bandRow="1">
                <a:tableStyleId>{2D5ABB26-0587-4C30-8999-92F81FD0307C}</a:tableStyleId>
              </a:tblPr>
              <a:tblGrid>
                <a:gridCol w="384175"/>
                <a:gridCol w="568960"/>
                <a:gridCol w="828040"/>
                <a:gridCol w="832485"/>
                <a:gridCol w="862964"/>
                <a:gridCol w="721360"/>
                <a:gridCol w="360045"/>
              </a:tblGrid>
              <a:tr h="222542">
                <a:tc>
                  <a:txBody>
                    <a:bodyPr/>
                    <a:lstStyle/>
                    <a:p>
                      <a:pPr marL="28575">
                        <a:lnSpc>
                          <a:spcPct val="100000"/>
                        </a:lnSpc>
                        <a:spcBef>
                          <a:spcPts val="360"/>
                        </a:spcBef>
                      </a:pPr>
                      <a:r>
                        <a:rPr dirty="0" sz="900">
                          <a:solidFill>
                            <a:srgbClr val="010202"/>
                          </a:solidFill>
                          <a:latin typeface="Times New Roman"/>
                          <a:cs typeface="Times New Roman"/>
                        </a:rPr>
                        <a:t>He</a:t>
                      </a:r>
                      <a:endParaRPr sz="900">
                        <a:latin typeface="Times New Roman"/>
                        <a:cs typeface="Times New Roman"/>
                      </a:endParaRPr>
                    </a:p>
                  </a:txBody>
                  <a:tcPr marL="0" marR="0" marB="0" marT="45720">
                    <a:lnT w="12700">
                      <a:solidFill>
                        <a:srgbClr val="010202"/>
                      </a:solidFill>
                      <a:prstDash val="solid"/>
                    </a:lnT>
                  </a:tcPr>
                </a:tc>
                <a:tc>
                  <a:txBody>
                    <a:bodyPr/>
                    <a:lstStyle/>
                    <a:p>
                      <a:pPr algn="r" marR="159385">
                        <a:lnSpc>
                          <a:spcPct val="100000"/>
                        </a:lnSpc>
                        <a:spcBef>
                          <a:spcPts val="360"/>
                        </a:spcBef>
                      </a:pPr>
                      <a:r>
                        <a:rPr dirty="0" sz="900">
                          <a:solidFill>
                            <a:srgbClr val="010202"/>
                          </a:solidFill>
                          <a:latin typeface="Times New Roman"/>
                          <a:cs typeface="Times New Roman"/>
                        </a:rPr>
                        <a:t>5.3</a:t>
                      </a:r>
                      <a:endParaRPr sz="900">
                        <a:latin typeface="Times New Roman"/>
                        <a:cs typeface="Times New Roman"/>
                      </a:endParaRPr>
                    </a:p>
                  </a:txBody>
                  <a:tcPr marL="0" marR="0" marB="0" marT="45720">
                    <a:lnT w="12700">
                      <a:solidFill>
                        <a:srgbClr val="010202"/>
                      </a:solidFill>
                      <a:prstDash val="solid"/>
                    </a:lnT>
                  </a:tcPr>
                </a:tc>
                <a:tc>
                  <a:txBody>
                    <a:bodyPr/>
                    <a:lstStyle/>
                    <a:p>
                      <a:pPr marL="224154">
                        <a:lnSpc>
                          <a:spcPct val="100000"/>
                        </a:lnSpc>
                        <a:spcBef>
                          <a:spcPts val="360"/>
                        </a:spcBef>
                      </a:pPr>
                      <a:r>
                        <a:rPr dirty="0" sz="900">
                          <a:solidFill>
                            <a:srgbClr val="010202"/>
                          </a:solidFill>
                          <a:latin typeface="Times New Roman"/>
                          <a:cs typeface="Times New Roman"/>
                        </a:rPr>
                        <a:t>2.26</a:t>
                      </a:r>
                      <a:endParaRPr sz="900">
                        <a:latin typeface="Times New Roman"/>
                        <a:cs typeface="Times New Roman"/>
                      </a:endParaRPr>
                    </a:p>
                  </a:txBody>
                  <a:tcPr marL="0" marR="0" marB="0" marT="45720">
                    <a:lnT w="12700">
                      <a:solidFill>
                        <a:srgbClr val="010202"/>
                      </a:solidFill>
                      <a:prstDash val="solid"/>
                    </a:lnT>
                  </a:tcPr>
                </a:tc>
                <a:tc>
                  <a:txBody>
                    <a:bodyPr/>
                    <a:lstStyle/>
                    <a:p>
                      <a:pPr algn="r" marR="220345">
                        <a:lnSpc>
                          <a:spcPct val="100000"/>
                        </a:lnSpc>
                        <a:spcBef>
                          <a:spcPts val="360"/>
                        </a:spcBef>
                      </a:pPr>
                      <a:r>
                        <a:rPr dirty="0" sz="900">
                          <a:solidFill>
                            <a:srgbClr val="010202"/>
                          </a:solidFill>
                          <a:latin typeface="Times New Roman"/>
                          <a:cs typeface="Times New Roman"/>
                        </a:rPr>
                        <a:t>57.6</a:t>
                      </a:r>
                      <a:endParaRPr sz="900">
                        <a:latin typeface="Times New Roman"/>
                        <a:cs typeface="Times New Roman"/>
                      </a:endParaRPr>
                    </a:p>
                  </a:txBody>
                  <a:tcPr marL="0" marR="0" marB="0" marT="45720">
                    <a:lnT w="12700">
                      <a:solidFill>
                        <a:srgbClr val="010202"/>
                      </a:solidFill>
                      <a:prstDash val="solid"/>
                    </a:lnT>
                  </a:tcPr>
                </a:tc>
                <a:tc>
                  <a:txBody>
                    <a:bodyPr/>
                    <a:lstStyle/>
                    <a:p>
                      <a:pPr algn="r" marR="311785">
                        <a:lnSpc>
                          <a:spcPct val="100000"/>
                        </a:lnSpc>
                        <a:spcBef>
                          <a:spcPts val="360"/>
                        </a:spcBef>
                      </a:pPr>
                      <a:r>
                        <a:rPr dirty="0" sz="900">
                          <a:solidFill>
                            <a:srgbClr val="010202"/>
                          </a:solidFill>
                          <a:latin typeface="Times New Roman"/>
                          <a:cs typeface="Times New Roman"/>
                        </a:rPr>
                        <a:t>0.0341</a:t>
                      </a:r>
                      <a:endParaRPr sz="900">
                        <a:latin typeface="Times New Roman"/>
                        <a:cs typeface="Times New Roman"/>
                      </a:endParaRPr>
                    </a:p>
                  </a:txBody>
                  <a:tcPr marL="0" marR="0" marB="0" marT="45720">
                    <a:lnT w="12700">
                      <a:solidFill>
                        <a:srgbClr val="010202"/>
                      </a:solidFill>
                      <a:prstDash val="solid"/>
                    </a:lnT>
                  </a:tcPr>
                </a:tc>
                <a:tc>
                  <a:txBody>
                    <a:bodyPr/>
                    <a:lstStyle/>
                    <a:p>
                      <a:pPr algn="r" marR="79375">
                        <a:lnSpc>
                          <a:spcPct val="100000"/>
                        </a:lnSpc>
                        <a:spcBef>
                          <a:spcPts val="360"/>
                        </a:spcBef>
                      </a:pPr>
                      <a:r>
                        <a:rPr dirty="0" sz="900">
                          <a:solidFill>
                            <a:srgbClr val="010202"/>
                          </a:solidFill>
                          <a:latin typeface="Times New Roman"/>
                          <a:cs typeface="Times New Roman"/>
                        </a:rPr>
                        <a:t>0.0237</a:t>
                      </a:r>
                      <a:endParaRPr sz="900">
                        <a:latin typeface="Times New Roman"/>
                        <a:cs typeface="Times New Roman"/>
                      </a:endParaRPr>
                    </a:p>
                  </a:txBody>
                  <a:tcPr marL="0" marR="0" marB="0" marT="45720">
                    <a:lnT w="12700">
                      <a:solidFill>
                        <a:srgbClr val="010202"/>
                      </a:solidFill>
                      <a:prstDash val="solid"/>
                    </a:lnT>
                  </a:tcPr>
                </a:tc>
                <a:tc>
                  <a:txBody>
                    <a:bodyPr/>
                    <a:lstStyle/>
                    <a:p>
                      <a:pPr algn="r" marR="8890">
                        <a:lnSpc>
                          <a:spcPct val="100000"/>
                        </a:lnSpc>
                        <a:spcBef>
                          <a:spcPts val="360"/>
                        </a:spcBef>
                      </a:pPr>
                      <a:r>
                        <a:rPr dirty="0" sz="900">
                          <a:solidFill>
                            <a:srgbClr val="010202"/>
                          </a:solidFill>
                          <a:latin typeface="Times New Roman"/>
                          <a:cs typeface="Times New Roman"/>
                        </a:rPr>
                        <a:t>0.299</a:t>
                      </a:r>
                      <a:endParaRPr sz="900">
                        <a:latin typeface="Times New Roman"/>
                        <a:cs typeface="Times New Roman"/>
                      </a:endParaRPr>
                    </a:p>
                  </a:txBody>
                  <a:tcPr marL="0" marR="0" marB="0" marT="45720">
                    <a:lnT w="12700">
                      <a:solidFill>
                        <a:srgbClr val="010202"/>
                      </a:solidFill>
                      <a:prstDash val="solid"/>
                    </a:lnT>
                  </a:tcPr>
                </a:tc>
              </a:tr>
              <a:tr h="247004">
                <a:tc>
                  <a:txBody>
                    <a:bodyPr/>
                    <a:lstStyle/>
                    <a:p>
                      <a:pPr marL="28575">
                        <a:lnSpc>
                          <a:spcPct val="100000"/>
                        </a:lnSpc>
                        <a:spcBef>
                          <a:spcPts val="155"/>
                        </a:spcBef>
                      </a:pPr>
                      <a:r>
                        <a:rPr dirty="0" sz="900" spc="5">
                          <a:solidFill>
                            <a:srgbClr val="010202"/>
                          </a:solidFill>
                          <a:latin typeface="Times New Roman"/>
                          <a:cs typeface="Times New Roman"/>
                        </a:rPr>
                        <a:t>H</a:t>
                      </a:r>
                      <a:r>
                        <a:rPr dirty="0" baseline="-31746" sz="1050" spc="7">
                          <a:solidFill>
                            <a:srgbClr val="010202"/>
                          </a:solidFill>
                          <a:latin typeface="Times New Roman"/>
                          <a:cs typeface="Times New Roman"/>
                        </a:rPr>
                        <a:t>2</a:t>
                      </a:r>
                      <a:endParaRPr baseline="-31746" sz="1050">
                        <a:latin typeface="Times New Roman"/>
                        <a:cs typeface="Times New Roman"/>
                      </a:endParaRPr>
                    </a:p>
                  </a:txBody>
                  <a:tcPr marL="0" marR="0" marB="0" marT="19685"/>
                </a:tc>
                <a:tc>
                  <a:txBody>
                    <a:bodyPr/>
                    <a:lstStyle/>
                    <a:p>
                      <a:pPr algn="r" marR="159385">
                        <a:lnSpc>
                          <a:spcPct val="100000"/>
                        </a:lnSpc>
                        <a:spcBef>
                          <a:spcPts val="155"/>
                        </a:spcBef>
                      </a:pPr>
                      <a:r>
                        <a:rPr dirty="0" sz="900">
                          <a:solidFill>
                            <a:srgbClr val="010202"/>
                          </a:solidFill>
                          <a:latin typeface="Times New Roman"/>
                          <a:cs typeface="Times New Roman"/>
                        </a:rPr>
                        <a:t>33.3</a:t>
                      </a:r>
                      <a:endParaRPr sz="900">
                        <a:latin typeface="Times New Roman"/>
                        <a:cs typeface="Times New Roman"/>
                      </a:endParaRPr>
                    </a:p>
                  </a:txBody>
                  <a:tcPr marL="0" marR="0" marB="0" marT="19685"/>
                </a:tc>
                <a:tc>
                  <a:txBody>
                    <a:bodyPr/>
                    <a:lstStyle/>
                    <a:p>
                      <a:pPr marL="224154">
                        <a:lnSpc>
                          <a:spcPct val="100000"/>
                        </a:lnSpc>
                        <a:spcBef>
                          <a:spcPts val="155"/>
                        </a:spcBef>
                      </a:pPr>
                      <a:r>
                        <a:rPr dirty="0" sz="900">
                          <a:solidFill>
                            <a:srgbClr val="010202"/>
                          </a:solidFill>
                          <a:latin typeface="Times New Roman"/>
                          <a:cs typeface="Times New Roman"/>
                        </a:rPr>
                        <a:t>12.8</a:t>
                      </a:r>
                      <a:endParaRPr sz="900">
                        <a:latin typeface="Times New Roman"/>
                        <a:cs typeface="Times New Roman"/>
                      </a:endParaRPr>
                    </a:p>
                  </a:txBody>
                  <a:tcPr marL="0" marR="0" marB="0" marT="19685"/>
                </a:tc>
                <a:tc>
                  <a:txBody>
                    <a:bodyPr/>
                    <a:lstStyle/>
                    <a:p>
                      <a:pPr algn="r" marR="220979">
                        <a:lnSpc>
                          <a:spcPct val="100000"/>
                        </a:lnSpc>
                        <a:spcBef>
                          <a:spcPts val="155"/>
                        </a:spcBef>
                      </a:pPr>
                      <a:r>
                        <a:rPr dirty="0" sz="900">
                          <a:solidFill>
                            <a:srgbClr val="010202"/>
                          </a:solidFill>
                          <a:latin typeface="Times New Roman"/>
                          <a:cs typeface="Times New Roman"/>
                        </a:rPr>
                        <a:t>65.0</a:t>
                      </a:r>
                      <a:endParaRPr sz="900">
                        <a:latin typeface="Times New Roman"/>
                        <a:cs typeface="Times New Roman"/>
                      </a:endParaRPr>
                    </a:p>
                  </a:txBody>
                  <a:tcPr marL="0" marR="0" marB="0" marT="19685"/>
                </a:tc>
                <a:tc>
                  <a:txBody>
                    <a:bodyPr/>
                    <a:lstStyle/>
                    <a:p>
                      <a:pPr algn="r" marR="312420">
                        <a:lnSpc>
                          <a:spcPct val="100000"/>
                        </a:lnSpc>
                        <a:spcBef>
                          <a:spcPts val="155"/>
                        </a:spcBef>
                      </a:pPr>
                      <a:r>
                        <a:rPr dirty="0" sz="900">
                          <a:solidFill>
                            <a:srgbClr val="010202"/>
                          </a:solidFill>
                          <a:latin typeface="Times New Roman"/>
                          <a:cs typeface="Times New Roman"/>
                        </a:rPr>
                        <a:t>0.2461</a:t>
                      </a:r>
                      <a:endParaRPr sz="900">
                        <a:latin typeface="Times New Roman"/>
                        <a:cs typeface="Times New Roman"/>
                      </a:endParaRPr>
                    </a:p>
                  </a:txBody>
                  <a:tcPr marL="0" marR="0" marB="0" marT="19685"/>
                </a:tc>
                <a:tc>
                  <a:txBody>
                    <a:bodyPr/>
                    <a:lstStyle/>
                    <a:p>
                      <a:pPr algn="r" marR="79375">
                        <a:lnSpc>
                          <a:spcPct val="100000"/>
                        </a:lnSpc>
                        <a:spcBef>
                          <a:spcPts val="155"/>
                        </a:spcBef>
                      </a:pPr>
                      <a:r>
                        <a:rPr dirty="0" sz="900">
                          <a:solidFill>
                            <a:srgbClr val="010202"/>
                          </a:solidFill>
                          <a:latin typeface="Times New Roman"/>
                          <a:cs typeface="Times New Roman"/>
                        </a:rPr>
                        <a:t>0.0267</a:t>
                      </a:r>
                      <a:endParaRPr sz="900">
                        <a:latin typeface="Times New Roman"/>
                        <a:cs typeface="Times New Roman"/>
                      </a:endParaRPr>
                    </a:p>
                  </a:txBody>
                  <a:tcPr marL="0" marR="0" marB="0" marT="19685"/>
                </a:tc>
                <a:tc>
                  <a:txBody>
                    <a:bodyPr/>
                    <a:lstStyle/>
                    <a:p>
                      <a:pPr algn="r" marR="8255">
                        <a:lnSpc>
                          <a:spcPct val="100000"/>
                        </a:lnSpc>
                        <a:spcBef>
                          <a:spcPts val="155"/>
                        </a:spcBef>
                      </a:pPr>
                      <a:r>
                        <a:rPr dirty="0" sz="900">
                          <a:solidFill>
                            <a:srgbClr val="010202"/>
                          </a:solidFill>
                          <a:latin typeface="Times New Roman"/>
                          <a:cs typeface="Times New Roman"/>
                        </a:rPr>
                        <a:t>0.304</a:t>
                      </a:r>
                      <a:endParaRPr sz="900">
                        <a:latin typeface="Times New Roman"/>
                        <a:cs typeface="Times New Roman"/>
                      </a:endParaRPr>
                    </a:p>
                  </a:txBody>
                  <a:tcPr marL="0" marR="0" marB="0" marT="19685"/>
                </a:tc>
              </a:tr>
              <a:tr h="250825">
                <a:tc>
                  <a:txBody>
                    <a:bodyPr/>
                    <a:lstStyle/>
                    <a:p>
                      <a:pPr marL="27940">
                        <a:lnSpc>
                          <a:spcPct val="100000"/>
                        </a:lnSpc>
                        <a:spcBef>
                          <a:spcPts val="185"/>
                        </a:spcBef>
                      </a:pPr>
                      <a:r>
                        <a:rPr dirty="0" sz="900" spc="5">
                          <a:solidFill>
                            <a:srgbClr val="010202"/>
                          </a:solidFill>
                          <a:latin typeface="Times New Roman"/>
                          <a:cs typeface="Times New Roman"/>
                        </a:rPr>
                        <a:t>N</a:t>
                      </a:r>
                      <a:r>
                        <a:rPr dirty="0" baseline="-31746" sz="1050" spc="7">
                          <a:solidFill>
                            <a:srgbClr val="010202"/>
                          </a:solidFill>
                          <a:latin typeface="Times New Roman"/>
                          <a:cs typeface="Times New Roman"/>
                        </a:rPr>
                        <a:t>2</a:t>
                      </a:r>
                      <a:endParaRPr baseline="-31746" sz="1050">
                        <a:latin typeface="Times New Roman"/>
                        <a:cs typeface="Times New Roman"/>
                      </a:endParaRPr>
                    </a:p>
                  </a:txBody>
                  <a:tcPr marL="0" marR="0" marB="0" marT="23495"/>
                </a:tc>
                <a:tc>
                  <a:txBody>
                    <a:bodyPr/>
                    <a:lstStyle/>
                    <a:p>
                      <a:pPr algn="r" marR="159385">
                        <a:lnSpc>
                          <a:spcPct val="100000"/>
                        </a:lnSpc>
                        <a:spcBef>
                          <a:spcPts val="185"/>
                        </a:spcBef>
                      </a:pPr>
                      <a:r>
                        <a:rPr dirty="0" sz="900">
                          <a:solidFill>
                            <a:srgbClr val="010202"/>
                          </a:solidFill>
                          <a:latin typeface="Times New Roman"/>
                          <a:cs typeface="Times New Roman"/>
                        </a:rPr>
                        <a:t>126.1</a:t>
                      </a:r>
                      <a:endParaRPr sz="900">
                        <a:latin typeface="Times New Roman"/>
                        <a:cs typeface="Times New Roman"/>
                      </a:endParaRPr>
                    </a:p>
                  </a:txBody>
                  <a:tcPr marL="0" marR="0" marB="0" marT="23495"/>
                </a:tc>
                <a:tc>
                  <a:txBody>
                    <a:bodyPr/>
                    <a:lstStyle/>
                    <a:p>
                      <a:pPr marL="224154">
                        <a:lnSpc>
                          <a:spcPct val="100000"/>
                        </a:lnSpc>
                        <a:spcBef>
                          <a:spcPts val="185"/>
                        </a:spcBef>
                      </a:pPr>
                      <a:r>
                        <a:rPr dirty="0" sz="900">
                          <a:solidFill>
                            <a:srgbClr val="010202"/>
                          </a:solidFill>
                          <a:latin typeface="Times New Roman"/>
                          <a:cs typeface="Times New Roman"/>
                        </a:rPr>
                        <a:t>33.5</a:t>
                      </a:r>
                      <a:endParaRPr sz="900">
                        <a:latin typeface="Times New Roman"/>
                        <a:cs typeface="Times New Roman"/>
                      </a:endParaRPr>
                    </a:p>
                  </a:txBody>
                  <a:tcPr marL="0" marR="0" marB="0" marT="23495"/>
                </a:tc>
                <a:tc>
                  <a:txBody>
                    <a:bodyPr/>
                    <a:lstStyle/>
                    <a:p>
                      <a:pPr algn="r" marR="220979">
                        <a:lnSpc>
                          <a:spcPct val="100000"/>
                        </a:lnSpc>
                        <a:spcBef>
                          <a:spcPts val="185"/>
                        </a:spcBef>
                      </a:pPr>
                      <a:r>
                        <a:rPr dirty="0" sz="900">
                          <a:solidFill>
                            <a:srgbClr val="010202"/>
                          </a:solidFill>
                          <a:latin typeface="Times New Roman"/>
                          <a:cs typeface="Times New Roman"/>
                        </a:rPr>
                        <a:t>90.0</a:t>
                      </a:r>
                      <a:endParaRPr sz="900">
                        <a:latin typeface="Times New Roman"/>
                        <a:cs typeface="Times New Roman"/>
                      </a:endParaRPr>
                    </a:p>
                  </a:txBody>
                  <a:tcPr marL="0" marR="0" marB="0" marT="23495"/>
                </a:tc>
                <a:tc>
                  <a:txBody>
                    <a:bodyPr/>
                    <a:lstStyle/>
                    <a:p>
                      <a:pPr algn="r" marR="312420">
                        <a:lnSpc>
                          <a:spcPct val="100000"/>
                        </a:lnSpc>
                        <a:spcBef>
                          <a:spcPts val="185"/>
                        </a:spcBef>
                      </a:pPr>
                      <a:r>
                        <a:rPr dirty="0" sz="900">
                          <a:solidFill>
                            <a:srgbClr val="010202"/>
                          </a:solidFill>
                          <a:latin typeface="Times New Roman"/>
                          <a:cs typeface="Times New Roman"/>
                        </a:rPr>
                        <a:t>1.39</a:t>
                      </a:r>
                      <a:endParaRPr sz="900">
                        <a:latin typeface="Times New Roman"/>
                        <a:cs typeface="Times New Roman"/>
                      </a:endParaRPr>
                    </a:p>
                  </a:txBody>
                  <a:tcPr marL="0" marR="0" marB="0" marT="23495"/>
                </a:tc>
                <a:tc>
                  <a:txBody>
                    <a:bodyPr/>
                    <a:lstStyle/>
                    <a:p>
                      <a:pPr algn="r" marR="79375">
                        <a:lnSpc>
                          <a:spcPct val="100000"/>
                        </a:lnSpc>
                        <a:spcBef>
                          <a:spcPts val="185"/>
                        </a:spcBef>
                      </a:pPr>
                      <a:r>
                        <a:rPr dirty="0" sz="900">
                          <a:solidFill>
                            <a:srgbClr val="010202"/>
                          </a:solidFill>
                          <a:latin typeface="Times New Roman"/>
                          <a:cs typeface="Times New Roman"/>
                        </a:rPr>
                        <a:t>0.0391</a:t>
                      </a:r>
                      <a:endParaRPr sz="900">
                        <a:latin typeface="Times New Roman"/>
                        <a:cs typeface="Times New Roman"/>
                      </a:endParaRPr>
                    </a:p>
                  </a:txBody>
                  <a:tcPr marL="0" marR="0" marB="0" marT="23495"/>
                </a:tc>
                <a:tc>
                  <a:txBody>
                    <a:bodyPr/>
                    <a:lstStyle/>
                    <a:p>
                      <a:pPr algn="r" marR="8255">
                        <a:lnSpc>
                          <a:spcPct val="100000"/>
                        </a:lnSpc>
                        <a:spcBef>
                          <a:spcPts val="185"/>
                        </a:spcBef>
                      </a:pPr>
                      <a:r>
                        <a:rPr dirty="0" sz="900">
                          <a:solidFill>
                            <a:srgbClr val="010202"/>
                          </a:solidFill>
                          <a:latin typeface="Times New Roman"/>
                          <a:cs typeface="Times New Roman"/>
                        </a:rPr>
                        <a:t>0.292</a:t>
                      </a:r>
                      <a:endParaRPr sz="900">
                        <a:latin typeface="Times New Roman"/>
                        <a:cs typeface="Times New Roman"/>
                      </a:endParaRPr>
                    </a:p>
                  </a:txBody>
                  <a:tcPr marL="0" marR="0" marB="0" marT="23495"/>
                </a:tc>
              </a:tr>
              <a:tr h="200619">
                <a:tc>
                  <a:txBody>
                    <a:bodyPr/>
                    <a:lstStyle/>
                    <a:p>
                      <a:pPr marL="27940">
                        <a:lnSpc>
                          <a:spcPct val="100000"/>
                        </a:lnSpc>
                        <a:spcBef>
                          <a:spcPts val="185"/>
                        </a:spcBef>
                      </a:pPr>
                      <a:r>
                        <a:rPr dirty="0" sz="900" spc="-5">
                          <a:solidFill>
                            <a:srgbClr val="010202"/>
                          </a:solidFill>
                          <a:latin typeface="Times New Roman"/>
                          <a:cs typeface="Times New Roman"/>
                        </a:rPr>
                        <a:t>CO</a:t>
                      </a:r>
                      <a:endParaRPr sz="900">
                        <a:latin typeface="Times New Roman"/>
                        <a:cs typeface="Times New Roman"/>
                      </a:endParaRPr>
                    </a:p>
                  </a:txBody>
                  <a:tcPr marL="0" marR="0" marB="0" marT="23495"/>
                </a:tc>
                <a:tc>
                  <a:txBody>
                    <a:bodyPr/>
                    <a:lstStyle/>
                    <a:p>
                      <a:pPr algn="r" marR="159385">
                        <a:lnSpc>
                          <a:spcPct val="100000"/>
                        </a:lnSpc>
                        <a:spcBef>
                          <a:spcPts val="185"/>
                        </a:spcBef>
                      </a:pPr>
                      <a:r>
                        <a:rPr dirty="0" sz="900">
                          <a:solidFill>
                            <a:srgbClr val="010202"/>
                          </a:solidFill>
                          <a:latin typeface="Times New Roman"/>
                          <a:cs typeface="Times New Roman"/>
                        </a:rPr>
                        <a:t>134.0</a:t>
                      </a:r>
                      <a:endParaRPr sz="900">
                        <a:latin typeface="Times New Roman"/>
                        <a:cs typeface="Times New Roman"/>
                      </a:endParaRPr>
                    </a:p>
                  </a:txBody>
                  <a:tcPr marL="0" marR="0" marB="0" marT="23495"/>
                </a:tc>
                <a:tc>
                  <a:txBody>
                    <a:bodyPr/>
                    <a:lstStyle/>
                    <a:p>
                      <a:pPr marL="224154">
                        <a:lnSpc>
                          <a:spcPct val="100000"/>
                        </a:lnSpc>
                        <a:spcBef>
                          <a:spcPts val="185"/>
                        </a:spcBef>
                      </a:pPr>
                      <a:r>
                        <a:rPr dirty="0" sz="900">
                          <a:solidFill>
                            <a:srgbClr val="010202"/>
                          </a:solidFill>
                          <a:latin typeface="Times New Roman"/>
                          <a:cs typeface="Times New Roman"/>
                        </a:rPr>
                        <a:t>35.0</a:t>
                      </a:r>
                      <a:endParaRPr sz="900">
                        <a:latin typeface="Times New Roman"/>
                        <a:cs typeface="Times New Roman"/>
                      </a:endParaRPr>
                    </a:p>
                  </a:txBody>
                  <a:tcPr marL="0" marR="0" marB="0" marT="23495"/>
                </a:tc>
                <a:tc>
                  <a:txBody>
                    <a:bodyPr/>
                    <a:lstStyle/>
                    <a:p>
                      <a:pPr algn="r" marR="220979">
                        <a:lnSpc>
                          <a:spcPct val="100000"/>
                        </a:lnSpc>
                        <a:spcBef>
                          <a:spcPts val="185"/>
                        </a:spcBef>
                      </a:pPr>
                      <a:r>
                        <a:rPr dirty="0" sz="900">
                          <a:solidFill>
                            <a:srgbClr val="010202"/>
                          </a:solidFill>
                          <a:latin typeface="Times New Roman"/>
                          <a:cs typeface="Times New Roman"/>
                        </a:rPr>
                        <a:t>90.0</a:t>
                      </a:r>
                      <a:endParaRPr sz="900">
                        <a:latin typeface="Times New Roman"/>
                        <a:cs typeface="Times New Roman"/>
                      </a:endParaRPr>
                    </a:p>
                  </a:txBody>
                  <a:tcPr marL="0" marR="0" marB="0" marT="23495"/>
                </a:tc>
                <a:tc>
                  <a:txBody>
                    <a:bodyPr/>
                    <a:lstStyle/>
                    <a:p>
                      <a:pPr algn="r" marR="312420">
                        <a:lnSpc>
                          <a:spcPct val="100000"/>
                        </a:lnSpc>
                        <a:spcBef>
                          <a:spcPts val="185"/>
                        </a:spcBef>
                      </a:pPr>
                      <a:r>
                        <a:rPr dirty="0" sz="900">
                          <a:solidFill>
                            <a:srgbClr val="010202"/>
                          </a:solidFill>
                          <a:latin typeface="Times New Roman"/>
                          <a:cs typeface="Times New Roman"/>
                        </a:rPr>
                        <a:t>1.49</a:t>
                      </a:r>
                      <a:endParaRPr sz="900">
                        <a:latin typeface="Times New Roman"/>
                        <a:cs typeface="Times New Roman"/>
                      </a:endParaRPr>
                    </a:p>
                  </a:txBody>
                  <a:tcPr marL="0" marR="0" marB="0" marT="23495"/>
                </a:tc>
                <a:tc>
                  <a:txBody>
                    <a:bodyPr/>
                    <a:lstStyle/>
                    <a:p>
                      <a:pPr algn="r" marR="79375">
                        <a:lnSpc>
                          <a:spcPct val="100000"/>
                        </a:lnSpc>
                        <a:spcBef>
                          <a:spcPts val="185"/>
                        </a:spcBef>
                      </a:pPr>
                      <a:r>
                        <a:rPr dirty="0" sz="900">
                          <a:solidFill>
                            <a:srgbClr val="010202"/>
                          </a:solidFill>
                          <a:latin typeface="Times New Roman"/>
                          <a:cs typeface="Times New Roman"/>
                        </a:rPr>
                        <a:t>0.0399</a:t>
                      </a:r>
                      <a:endParaRPr sz="900">
                        <a:latin typeface="Times New Roman"/>
                        <a:cs typeface="Times New Roman"/>
                      </a:endParaRPr>
                    </a:p>
                  </a:txBody>
                  <a:tcPr marL="0" marR="0" marB="0" marT="23495"/>
                </a:tc>
                <a:tc>
                  <a:txBody>
                    <a:bodyPr/>
                    <a:lstStyle/>
                    <a:p>
                      <a:pPr algn="r" marR="8255">
                        <a:lnSpc>
                          <a:spcPct val="100000"/>
                        </a:lnSpc>
                        <a:spcBef>
                          <a:spcPts val="185"/>
                        </a:spcBef>
                      </a:pPr>
                      <a:r>
                        <a:rPr dirty="0" sz="900">
                          <a:solidFill>
                            <a:srgbClr val="010202"/>
                          </a:solidFill>
                          <a:latin typeface="Times New Roman"/>
                          <a:cs typeface="Times New Roman"/>
                        </a:rPr>
                        <a:t>0.295</a:t>
                      </a:r>
                      <a:endParaRPr sz="900">
                        <a:latin typeface="Times New Roman"/>
                        <a:cs typeface="Times New Roman"/>
                      </a:endParaRPr>
                    </a:p>
                  </a:txBody>
                  <a:tcPr marL="0" marR="0" marB="0" marT="23495"/>
                </a:tc>
              </a:tr>
              <a:tr h="247055">
                <a:tc>
                  <a:txBody>
                    <a:bodyPr/>
                    <a:lstStyle/>
                    <a:p>
                      <a:pPr marL="27940">
                        <a:lnSpc>
                          <a:spcPct val="100000"/>
                        </a:lnSpc>
                        <a:spcBef>
                          <a:spcPts val="155"/>
                        </a:spcBef>
                      </a:pPr>
                      <a:r>
                        <a:rPr dirty="0" sz="900" spc="5">
                          <a:solidFill>
                            <a:srgbClr val="010202"/>
                          </a:solidFill>
                          <a:latin typeface="Times New Roman"/>
                          <a:cs typeface="Times New Roman"/>
                        </a:rPr>
                        <a:t>O</a:t>
                      </a:r>
                      <a:r>
                        <a:rPr dirty="0" baseline="-31746" sz="1050" spc="7">
                          <a:solidFill>
                            <a:srgbClr val="010202"/>
                          </a:solidFill>
                          <a:latin typeface="Times New Roman"/>
                          <a:cs typeface="Times New Roman"/>
                        </a:rPr>
                        <a:t>2</a:t>
                      </a:r>
                      <a:endParaRPr baseline="-31746" sz="1050">
                        <a:latin typeface="Times New Roman"/>
                        <a:cs typeface="Times New Roman"/>
                      </a:endParaRPr>
                    </a:p>
                  </a:txBody>
                  <a:tcPr marL="0" marR="0" marB="0" marT="19685"/>
                </a:tc>
                <a:tc>
                  <a:txBody>
                    <a:bodyPr/>
                    <a:lstStyle/>
                    <a:p>
                      <a:pPr algn="r" marR="159385">
                        <a:lnSpc>
                          <a:spcPct val="100000"/>
                        </a:lnSpc>
                        <a:spcBef>
                          <a:spcPts val="155"/>
                        </a:spcBef>
                      </a:pPr>
                      <a:r>
                        <a:rPr dirty="0" sz="900">
                          <a:solidFill>
                            <a:srgbClr val="010202"/>
                          </a:solidFill>
                          <a:latin typeface="Times New Roman"/>
                          <a:cs typeface="Times New Roman"/>
                        </a:rPr>
                        <a:t>153.4</a:t>
                      </a:r>
                      <a:endParaRPr sz="900">
                        <a:latin typeface="Times New Roman"/>
                        <a:cs typeface="Times New Roman"/>
                      </a:endParaRPr>
                    </a:p>
                  </a:txBody>
                  <a:tcPr marL="0" marR="0" marB="0" marT="19685"/>
                </a:tc>
                <a:tc>
                  <a:txBody>
                    <a:bodyPr/>
                    <a:lstStyle/>
                    <a:p>
                      <a:pPr marL="224154">
                        <a:lnSpc>
                          <a:spcPct val="100000"/>
                        </a:lnSpc>
                        <a:spcBef>
                          <a:spcPts val="155"/>
                        </a:spcBef>
                      </a:pPr>
                      <a:r>
                        <a:rPr dirty="0" sz="900">
                          <a:solidFill>
                            <a:srgbClr val="010202"/>
                          </a:solidFill>
                          <a:latin typeface="Times New Roman"/>
                          <a:cs typeface="Times New Roman"/>
                        </a:rPr>
                        <a:t>49.7</a:t>
                      </a:r>
                      <a:endParaRPr sz="900">
                        <a:latin typeface="Times New Roman"/>
                        <a:cs typeface="Times New Roman"/>
                      </a:endParaRPr>
                    </a:p>
                  </a:txBody>
                  <a:tcPr marL="0" marR="0" marB="0" marT="19685"/>
                </a:tc>
                <a:tc>
                  <a:txBody>
                    <a:bodyPr/>
                    <a:lstStyle/>
                    <a:p>
                      <a:pPr algn="r" marR="220979">
                        <a:lnSpc>
                          <a:spcPct val="100000"/>
                        </a:lnSpc>
                        <a:spcBef>
                          <a:spcPts val="155"/>
                        </a:spcBef>
                      </a:pPr>
                      <a:r>
                        <a:rPr dirty="0" sz="900">
                          <a:solidFill>
                            <a:srgbClr val="010202"/>
                          </a:solidFill>
                          <a:latin typeface="Times New Roman"/>
                          <a:cs typeface="Times New Roman"/>
                        </a:rPr>
                        <a:t>74.4</a:t>
                      </a:r>
                      <a:endParaRPr sz="900">
                        <a:latin typeface="Times New Roman"/>
                        <a:cs typeface="Times New Roman"/>
                      </a:endParaRPr>
                    </a:p>
                  </a:txBody>
                  <a:tcPr marL="0" marR="0" marB="0" marT="19685"/>
                </a:tc>
                <a:tc>
                  <a:txBody>
                    <a:bodyPr/>
                    <a:lstStyle/>
                    <a:p>
                      <a:pPr algn="r" marR="312420">
                        <a:lnSpc>
                          <a:spcPct val="100000"/>
                        </a:lnSpc>
                        <a:spcBef>
                          <a:spcPts val="155"/>
                        </a:spcBef>
                      </a:pPr>
                      <a:r>
                        <a:rPr dirty="0" sz="900">
                          <a:solidFill>
                            <a:srgbClr val="010202"/>
                          </a:solidFill>
                          <a:latin typeface="Times New Roman"/>
                          <a:cs typeface="Times New Roman"/>
                        </a:rPr>
                        <a:t>1.36</a:t>
                      </a:r>
                      <a:endParaRPr sz="900">
                        <a:latin typeface="Times New Roman"/>
                        <a:cs typeface="Times New Roman"/>
                      </a:endParaRPr>
                    </a:p>
                  </a:txBody>
                  <a:tcPr marL="0" marR="0" marB="0" marT="19685"/>
                </a:tc>
                <a:tc>
                  <a:txBody>
                    <a:bodyPr/>
                    <a:lstStyle/>
                    <a:p>
                      <a:pPr algn="r" marR="79375">
                        <a:lnSpc>
                          <a:spcPct val="100000"/>
                        </a:lnSpc>
                        <a:spcBef>
                          <a:spcPts val="155"/>
                        </a:spcBef>
                      </a:pPr>
                      <a:r>
                        <a:rPr dirty="0" sz="900">
                          <a:solidFill>
                            <a:srgbClr val="010202"/>
                          </a:solidFill>
                          <a:latin typeface="Times New Roman"/>
                          <a:cs typeface="Times New Roman"/>
                        </a:rPr>
                        <a:t>0.0318</a:t>
                      </a:r>
                      <a:endParaRPr sz="900">
                        <a:latin typeface="Times New Roman"/>
                        <a:cs typeface="Times New Roman"/>
                      </a:endParaRPr>
                    </a:p>
                  </a:txBody>
                  <a:tcPr marL="0" marR="0" marB="0" marT="19685"/>
                </a:tc>
                <a:tc>
                  <a:txBody>
                    <a:bodyPr/>
                    <a:lstStyle/>
                    <a:p>
                      <a:pPr algn="r" marR="8255">
                        <a:lnSpc>
                          <a:spcPct val="100000"/>
                        </a:lnSpc>
                        <a:spcBef>
                          <a:spcPts val="155"/>
                        </a:spcBef>
                      </a:pPr>
                      <a:r>
                        <a:rPr dirty="0" sz="900">
                          <a:solidFill>
                            <a:srgbClr val="010202"/>
                          </a:solidFill>
                          <a:latin typeface="Times New Roman"/>
                          <a:cs typeface="Times New Roman"/>
                        </a:rPr>
                        <a:t>0.293</a:t>
                      </a:r>
                      <a:endParaRPr sz="900">
                        <a:latin typeface="Times New Roman"/>
                        <a:cs typeface="Times New Roman"/>
                      </a:endParaRPr>
                    </a:p>
                  </a:txBody>
                  <a:tcPr marL="0" marR="0" marB="0" marT="19685"/>
                </a:tc>
              </a:tr>
              <a:tr h="250825">
                <a:tc>
                  <a:txBody>
                    <a:bodyPr/>
                    <a:lstStyle/>
                    <a:p>
                      <a:pPr marL="27940">
                        <a:lnSpc>
                          <a:spcPct val="100000"/>
                        </a:lnSpc>
                        <a:spcBef>
                          <a:spcPts val="185"/>
                        </a:spcBef>
                      </a:pPr>
                      <a:r>
                        <a:rPr dirty="0" sz="900">
                          <a:solidFill>
                            <a:srgbClr val="010202"/>
                          </a:solidFill>
                          <a:latin typeface="Times New Roman"/>
                          <a:cs typeface="Times New Roman"/>
                        </a:rPr>
                        <a:t>CO</a:t>
                      </a:r>
                      <a:r>
                        <a:rPr dirty="0" baseline="-31746" sz="1050">
                          <a:solidFill>
                            <a:srgbClr val="010202"/>
                          </a:solidFill>
                          <a:latin typeface="Times New Roman"/>
                          <a:cs typeface="Times New Roman"/>
                        </a:rPr>
                        <a:t>2</a:t>
                      </a:r>
                      <a:endParaRPr baseline="-31746" sz="1050">
                        <a:latin typeface="Times New Roman"/>
                        <a:cs typeface="Times New Roman"/>
                      </a:endParaRPr>
                    </a:p>
                  </a:txBody>
                  <a:tcPr marL="0" marR="0" marB="0" marT="23495"/>
                </a:tc>
                <a:tc>
                  <a:txBody>
                    <a:bodyPr/>
                    <a:lstStyle/>
                    <a:p>
                      <a:pPr algn="r" marR="159385">
                        <a:lnSpc>
                          <a:spcPct val="100000"/>
                        </a:lnSpc>
                        <a:spcBef>
                          <a:spcPts val="185"/>
                        </a:spcBef>
                      </a:pPr>
                      <a:r>
                        <a:rPr dirty="0" sz="900">
                          <a:solidFill>
                            <a:srgbClr val="010202"/>
                          </a:solidFill>
                          <a:latin typeface="Times New Roman"/>
                          <a:cs typeface="Times New Roman"/>
                        </a:rPr>
                        <a:t>304.2</a:t>
                      </a:r>
                      <a:endParaRPr sz="900">
                        <a:latin typeface="Times New Roman"/>
                        <a:cs typeface="Times New Roman"/>
                      </a:endParaRPr>
                    </a:p>
                  </a:txBody>
                  <a:tcPr marL="0" marR="0" marB="0" marT="23495"/>
                </a:tc>
                <a:tc>
                  <a:txBody>
                    <a:bodyPr/>
                    <a:lstStyle/>
                    <a:p>
                      <a:pPr marL="224154">
                        <a:lnSpc>
                          <a:spcPct val="100000"/>
                        </a:lnSpc>
                        <a:spcBef>
                          <a:spcPts val="185"/>
                        </a:spcBef>
                      </a:pPr>
                      <a:r>
                        <a:rPr dirty="0" sz="900">
                          <a:solidFill>
                            <a:srgbClr val="010202"/>
                          </a:solidFill>
                          <a:latin typeface="Times New Roman"/>
                          <a:cs typeface="Times New Roman"/>
                        </a:rPr>
                        <a:t>73.0</a:t>
                      </a:r>
                      <a:endParaRPr sz="900">
                        <a:latin typeface="Times New Roman"/>
                        <a:cs typeface="Times New Roman"/>
                      </a:endParaRPr>
                    </a:p>
                  </a:txBody>
                  <a:tcPr marL="0" marR="0" marB="0" marT="23495"/>
                </a:tc>
                <a:tc>
                  <a:txBody>
                    <a:bodyPr/>
                    <a:lstStyle/>
                    <a:p>
                      <a:pPr algn="r" marR="220979">
                        <a:lnSpc>
                          <a:spcPct val="100000"/>
                        </a:lnSpc>
                        <a:spcBef>
                          <a:spcPts val="185"/>
                        </a:spcBef>
                      </a:pPr>
                      <a:r>
                        <a:rPr dirty="0" sz="900">
                          <a:solidFill>
                            <a:srgbClr val="010202"/>
                          </a:solidFill>
                          <a:latin typeface="Times New Roman"/>
                          <a:cs typeface="Times New Roman"/>
                        </a:rPr>
                        <a:t>95.7</a:t>
                      </a:r>
                      <a:endParaRPr sz="900">
                        <a:latin typeface="Times New Roman"/>
                        <a:cs typeface="Times New Roman"/>
                      </a:endParaRPr>
                    </a:p>
                  </a:txBody>
                  <a:tcPr marL="0" marR="0" marB="0" marT="23495"/>
                </a:tc>
                <a:tc>
                  <a:txBody>
                    <a:bodyPr/>
                    <a:lstStyle/>
                    <a:p>
                      <a:pPr algn="r" marR="312420">
                        <a:lnSpc>
                          <a:spcPct val="100000"/>
                        </a:lnSpc>
                        <a:spcBef>
                          <a:spcPts val="185"/>
                        </a:spcBef>
                      </a:pPr>
                      <a:r>
                        <a:rPr dirty="0" sz="900">
                          <a:solidFill>
                            <a:srgbClr val="010202"/>
                          </a:solidFill>
                          <a:latin typeface="Times New Roman"/>
                          <a:cs typeface="Times New Roman"/>
                        </a:rPr>
                        <a:t>3.59</a:t>
                      </a:r>
                      <a:endParaRPr sz="900">
                        <a:latin typeface="Times New Roman"/>
                        <a:cs typeface="Times New Roman"/>
                      </a:endParaRPr>
                    </a:p>
                  </a:txBody>
                  <a:tcPr marL="0" marR="0" marB="0" marT="23495"/>
                </a:tc>
                <a:tc>
                  <a:txBody>
                    <a:bodyPr/>
                    <a:lstStyle/>
                    <a:p>
                      <a:pPr algn="r" marR="79375">
                        <a:lnSpc>
                          <a:spcPct val="100000"/>
                        </a:lnSpc>
                        <a:spcBef>
                          <a:spcPts val="185"/>
                        </a:spcBef>
                      </a:pPr>
                      <a:r>
                        <a:rPr dirty="0" sz="900">
                          <a:solidFill>
                            <a:srgbClr val="010202"/>
                          </a:solidFill>
                          <a:latin typeface="Times New Roman"/>
                          <a:cs typeface="Times New Roman"/>
                        </a:rPr>
                        <a:t>0.0427</a:t>
                      </a:r>
                      <a:endParaRPr sz="900">
                        <a:latin typeface="Times New Roman"/>
                        <a:cs typeface="Times New Roman"/>
                      </a:endParaRPr>
                    </a:p>
                  </a:txBody>
                  <a:tcPr marL="0" marR="0" marB="0" marT="23495"/>
                </a:tc>
                <a:tc>
                  <a:txBody>
                    <a:bodyPr/>
                    <a:lstStyle/>
                    <a:p>
                      <a:pPr algn="r" marR="8255">
                        <a:lnSpc>
                          <a:spcPct val="100000"/>
                        </a:lnSpc>
                        <a:spcBef>
                          <a:spcPts val="185"/>
                        </a:spcBef>
                      </a:pPr>
                      <a:r>
                        <a:rPr dirty="0" sz="900">
                          <a:solidFill>
                            <a:srgbClr val="010202"/>
                          </a:solidFill>
                          <a:latin typeface="Times New Roman"/>
                          <a:cs typeface="Times New Roman"/>
                        </a:rPr>
                        <a:t>0.280</a:t>
                      </a:r>
                      <a:endParaRPr sz="900">
                        <a:latin typeface="Times New Roman"/>
                        <a:cs typeface="Times New Roman"/>
                      </a:endParaRPr>
                    </a:p>
                  </a:txBody>
                  <a:tcPr marL="0" marR="0" marB="0" marT="23495"/>
                </a:tc>
              </a:tr>
              <a:tr h="250824">
                <a:tc>
                  <a:txBody>
                    <a:bodyPr/>
                    <a:lstStyle/>
                    <a:p>
                      <a:pPr marL="27940">
                        <a:lnSpc>
                          <a:spcPct val="100000"/>
                        </a:lnSpc>
                        <a:spcBef>
                          <a:spcPts val="185"/>
                        </a:spcBef>
                      </a:pPr>
                      <a:r>
                        <a:rPr dirty="0" sz="900">
                          <a:solidFill>
                            <a:srgbClr val="010202"/>
                          </a:solidFill>
                          <a:latin typeface="Times New Roman"/>
                          <a:cs typeface="Times New Roman"/>
                        </a:rPr>
                        <a:t>NH</a:t>
                      </a:r>
                      <a:r>
                        <a:rPr dirty="0" baseline="-31746" sz="1050">
                          <a:solidFill>
                            <a:srgbClr val="010202"/>
                          </a:solidFill>
                          <a:latin typeface="Times New Roman"/>
                          <a:cs typeface="Times New Roman"/>
                        </a:rPr>
                        <a:t>3</a:t>
                      </a:r>
                      <a:endParaRPr baseline="-31746" sz="1050">
                        <a:latin typeface="Times New Roman"/>
                        <a:cs typeface="Times New Roman"/>
                      </a:endParaRPr>
                    </a:p>
                  </a:txBody>
                  <a:tcPr marL="0" marR="0" marB="0" marT="23495"/>
                </a:tc>
                <a:tc>
                  <a:txBody>
                    <a:bodyPr/>
                    <a:lstStyle/>
                    <a:p>
                      <a:pPr algn="r" marR="159385">
                        <a:lnSpc>
                          <a:spcPct val="100000"/>
                        </a:lnSpc>
                        <a:spcBef>
                          <a:spcPts val="185"/>
                        </a:spcBef>
                      </a:pPr>
                      <a:r>
                        <a:rPr dirty="0" sz="900">
                          <a:solidFill>
                            <a:srgbClr val="010202"/>
                          </a:solidFill>
                          <a:latin typeface="Times New Roman"/>
                          <a:cs typeface="Times New Roman"/>
                        </a:rPr>
                        <a:t>405.6</a:t>
                      </a:r>
                      <a:endParaRPr sz="900">
                        <a:latin typeface="Times New Roman"/>
                        <a:cs typeface="Times New Roman"/>
                      </a:endParaRPr>
                    </a:p>
                  </a:txBody>
                  <a:tcPr marL="0" marR="0" marB="0" marT="23495"/>
                </a:tc>
                <a:tc>
                  <a:txBody>
                    <a:bodyPr/>
                    <a:lstStyle/>
                    <a:p>
                      <a:pPr marL="175260">
                        <a:lnSpc>
                          <a:spcPct val="100000"/>
                        </a:lnSpc>
                        <a:spcBef>
                          <a:spcPts val="185"/>
                        </a:spcBef>
                      </a:pPr>
                      <a:r>
                        <a:rPr dirty="0" sz="900" spc="-15">
                          <a:solidFill>
                            <a:srgbClr val="010202"/>
                          </a:solidFill>
                          <a:latin typeface="Times New Roman"/>
                          <a:cs typeface="Times New Roman"/>
                        </a:rPr>
                        <a:t>111.5</a:t>
                      </a:r>
                      <a:endParaRPr sz="900">
                        <a:latin typeface="Times New Roman"/>
                        <a:cs typeface="Times New Roman"/>
                      </a:endParaRPr>
                    </a:p>
                  </a:txBody>
                  <a:tcPr marL="0" marR="0" marB="0" marT="23495"/>
                </a:tc>
                <a:tc>
                  <a:txBody>
                    <a:bodyPr/>
                    <a:lstStyle/>
                    <a:p>
                      <a:pPr algn="r" marR="220979">
                        <a:lnSpc>
                          <a:spcPct val="100000"/>
                        </a:lnSpc>
                        <a:spcBef>
                          <a:spcPts val="185"/>
                        </a:spcBef>
                      </a:pPr>
                      <a:r>
                        <a:rPr dirty="0" sz="900">
                          <a:solidFill>
                            <a:srgbClr val="010202"/>
                          </a:solidFill>
                          <a:latin typeface="Times New Roman"/>
                          <a:cs typeface="Times New Roman"/>
                        </a:rPr>
                        <a:t>72.4</a:t>
                      </a:r>
                      <a:endParaRPr sz="900">
                        <a:latin typeface="Times New Roman"/>
                        <a:cs typeface="Times New Roman"/>
                      </a:endParaRPr>
                    </a:p>
                  </a:txBody>
                  <a:tcPr marL="0" marR="0" marB="0" marT="23495"/>
                </a:tc>
                <a:tc>
                  <a:txBody>
                    <a:bodyPr/>
                    <a:lstStyle/>
                    <a:p>
                      <a:pPr algn="r" marR="312420">
                        <a:lnSpc>
                          <a:spcPct val="100000"/>
                        </a:lnSpc>
                        <a:spcBef>
                          <a:spcPts val="185"/>
                        </a:spcBef>
                      </a:pPr>
                      <a:r>
                        <a:rPr dirty="0" sz="900">
                          <a:solidFill>
                            <a:srgbClr val="010202"/>
                          </a:solidFill>
                          <a:latin typeface="Times New Roman"/>
                          <a:cs typeface="Times New Roman"/>
                        </a:rPr>
                        <a:t>4.17</a:t>
                      </a:r>
                      <a:endParaRPr sz="900">
                        <a:latin typeface="Times New Roman"/>
                        <a:cs typeface="Times New Roman"/>
                      </a:endParaRPr>
                    </a:p>
                  </a:txBody>
                  <a:tcPr marL="0" marR="0" marB="0" marT="23495"/>
                </a:tc>
                <a:tc>
                  <a:txBody>
                    <a:bodyPr/>
                    <a:lstStyle/>
                    <a:p>
                      <a:pPr algn="r" marR="79375">
                        <a:lnSpc>
                          <a:spcPct val="100000"/>
                        </a:lnSpc>
                        <a:spcBef>
                          <a:spcPts val="185"/>
                        </a:spcBef>
                      </a:pPr>
                      <a:r>
                        <a:rPr dirty="0" sz="900">
                          <a:solidFill>
                            <a:srgbClr val="010202"/>
                          </a:solidFill>
                          <a:latin typeface="Times New Roman"/>
                          <a:cs typeface="Times New Roman"/>
                        </a:rPr>
                        <a:t>0.0371</a:t>
                      </a:r>
                      <a:endParaRPr sz="900">
                        <a:latin typeface="Times New Roman"/>
                        <a:cs typeface="Times New Roman"/>
                      </a:endParaRPr>
                    </a:p>
                  </a:txBody>
                  <a:tcPr marL="0" marR="0" marB="0" marT="23495"/>
                </a:tc>
                <a:tc>
                  <a:txBody>
                    <a:bodyPr/>
                    <a:lstStyle/>
                    <a:p>
                      <a:pPr algn="r" marR="8255">
                        <a:lnSpc>
                          <a:spcPct val="100000"/>
                        </a:lnSpc>
                        <a:spcBef>
                          <a:spcPts val="185"/>
                        </a:spcBef>
                      </a:pPr>
                      <a:r>
                        <a:rPr dirty="0" sz="900">
                          <a:solidFill>
                            <a:srgbClr val="010202"/>
                          </a:solidFill>
                          <a:latin typeface="Times New Roman"/>
                          <a:cs typeface="Times New Roman"/>
                        </a:rPr>
                        <a:t>0.243</a:t>
                      </a:r>
                      <a:endParaRPr sz="900">
                        <a:latin typeface="Times New Roman"/>
                        <a:cs typeface="Times New Roman"/>
                      </a:endParaRPr>
                    </a:p>
                  </a:txBody>
                  <a:tcPr marL="0" marR="0" marB="0" marT="23495"/>
                </a:tc>
              </a:tr>
              <a:tr h="248003">
                <a:tc>
                  <a:txBody>
                    <a:bodyPr/>
                    <a:lstStyle/>
                    <a:p>
                      <a:pPr marL="27940">
                        <a:lnSpc>
                          <a:spcPct val="100000"/>
                        </a:lnSpc>
                        <a:spcBef>
                          <a:spcPts val="185"/>
                        </a:spcBef>
                      </a:pPr>
                      <a:r>
                        <a:rPr dirty="0" sz="900">
                          <a:solidFill>
                            <a:srgbClr val="010202"/>
                          </a:solidFill>
                          <a:latin typeface="Times New Roman"/>
                          <a:cs typeface="Times New Roman"/>
                        </a:rPr>
                        <a:t>H</a:t>
                      </a:r>
                      <a:r>
                        <a:rPr dirty="0" baseline="-31746" sz="1050">
                          <a:solidFill>
                            <a:srgbClr val="010202"/>
                          </a:solidFill>
                          <a:latin typeface="Times New Roman"/>
                          <a:cs typeface="Times New Roman"/>
                        </a:rPr>
                        <a:t>2</a:t>
                      </a:r>
                      <a:r>
                        <a:rPr dirty="0" sz="900">
                          <a:solidFill>
                            <a:srgbClr val="010202"/>
                          </a:solidFill>
                          <a:latin typeface="Times New Roman"/>
                          <a:cs typeface="Times New Roman"/>
                        </a:rPr>
                        <a:t>O</a:t>
                      </a:r>
                      <a:endParaRPr sz="900">
                        <a:latin typeface="Times New Roman"/>
                        <a:cs typeface="Times New Roman"/>
                      </a:endParaRPr>
                    </a:p>
                  </a:txBody>
                  <a:tcPr marL="0" marR="0" marB="0" marT="23495">
                    <a:lnB w="12700">
                      <a:solidFill>
                        <a:srgbClr val="010202"/>
                      </a:solidFill>
                      <a:prstDash val="solid"/>
                    </a:lnB>
                  </a:tcPr>
                </a:tc>
                <a:tc>
                  <a:txBody>
                    <a:bodyPr/>
                    <a:lstStyle/>
                    <a:p>
                      <a:pPr algn="r" marR="159385">
                        <a:lnSpc>
                          <a:spcPct val="100000"/>
                        </a:lnSpc>
                        <a:spcBef>
                          <a:spcPts val="185"/>
                        </a:spcBef>
                      </a:pPr>
                      <a:r>
                        <a:rPr dirty="0" sz="900">
                          <a:solidFill>
                            <a:srgbClr val="010202"/>
                          </a:solidFill>
                          <a:latin typeface="Times New Roman"/>
                          <a:cs typeface="Times New Roman"/>
                        </a:rPr>
                        <a:t>647.2</a:t>
                      </a:r>
                      <a:endParaRPr sz="900">
                        <a:latin typeface="Times New Roman"/>
                        <a:cs typeface="Times New Roman"/>
                      </a:endParaRPr>
                    </a:p>
                  </a:txBody>
                  <a:tcPr marL="0" marR="0" marB="0" marT="23495">
                    <a:lnB w="12700">
                      <a:solidFill>
                        <a:srgbClr val="010202"/>
                      </a:solidFill>
                      <a:prstDash val="solid"/>
                    </a:lnB>
                  </a:tcPr>
                </a:tc>
                <a:tc>
                  <a:txBody>
                    <a:bodyPr/>
                    <a:lstStyle/>
                    <a:p>
                      <a:pPr marL="167005">
                        <a:lnSpc>
                          <a:spcPct val="100000"/>
                        </a:lnSpc>
                        <a:spcBef>
                          <a:spcPts val="185"/>
                        </a:spcBef>
                      </a:pPr>
                      <a:r>
                        <a:rPr dirty="0" sz="900">
                          <a:solidFill>
                            <a:srgbClr val="010202"/>
                          </a:solidFill>
                          <a:latin typeface="Times New Roman"/>
                          <a:cs typeface="Times New Roman"/>
                        </a:rPr>
                        <a:t>217.7</a:t>
                      </a:r>
                      <a:endParaRPr sz="900">
                        <a:latin typeface="Times New Roman"/>
                        <a:cs typeface="Times New Roman"/>
                      </a:endParaRPr>
                    </a:p>
                  </a:txBody>
                  <a:tcPr marL="0" marR="0" marB="0" marT="23495">
                    <a:lnB w="12700">
                      <a:solidFill>
                        <a:srgbClr val="010202"/>
                      </a:solidFill>
                      <a:prstDash val="solid"/>
                    </a:lnB>
                  </a:tcPr>
                </a:tc>
                <a:tc>
                  <a:txBody>
                    <a:bodyPr/>
                    <a:lstStyle/>
                    <a:p>
                      <a:pPr algn="r" marR="221615">
                        <a:lnSpc>
                          <a:spcPct val="100000"/>
                        </a:lnSpc>
                        <a:spcBef>
                          <a:spcPts val="185"/>
                        </a:spcBef>
                      </a:pPr>
                      <a:r>
                        <a:rPr dirty="0" sz="900">
                          <a:solidFill>
                            <a:srgbClr val="010202"/>
                          </a:solidFill>
                          <a:latin typeface="Times New Roman"/>
                          <a:cs typeface="Times New Roman"/>
                        </a:rPr>
                        <a:t>45.0</a:t>
                      </a:r>
                      <a:endParaRPr sz="900">
                        <a:latin typeface="Times New Roman"/>
                        <a:cs typeface="Times New Roman"/>
                      </a:endParaRPr>
                    </a:p>
                  </a:txBody>
                  <a:tcPr marL="0" marR="0" marB="0" marT="23495">
                    <a:lnB w="12700">
                      <a:solidFill>
                        <a:srgbClr val="010202"/>
                      </a:solidFill>
                      <a:prstDash val="solid"/>
                    </a:lnB>
                  </a:tcPr>
                </a:tc>
                <a:tc>
                  <a:txBody>
                    <a:bodyPr/>
                    <a:lstStyle/>
                    <a:p>
                      <a:pPr algn="r" marR="313055">
                        <a:lnSpc>
                          <a:spcPct val="100000"/>
                        </a:lnSpc>
                        <a:spcBef>
                          <a:spcPts val="185"/>
                        </a:spcBef>
                      </a:pPr>
                      <a:r>
                        <a:rPr dirty="0" sz="900">
                          <a:solidFill>
                            <a:srgbClr val="010202"/>
                          </a:solidFill>
                          <a:latin typeface="Times New Roman"/>
                          <a:cs typeface="Times New Roman"/>
                        </a:rPr>
                        <a:t>5.46</a:t>
                      </a:r>
                      <a:endParaRPr sz="900">
                        <a:latin typeface="Times New Roman"/>
                        <a:cs typeface="Times New Roman"/>
                      </a:endParaRPr>
                    </a:p>
                  </a:txBody>
                  <a:tcPr marL="0" marR="0" marB="0" marT="23495">
                    <a:lnB w="12700">
                      <a:solidFill>
                        <a:srgbClr val="010202"/>
                      </a:solidFill>
                      <a:prstDash val="solid"/>
                    </a:lnB>
                  </a:tcPr>
                </a:tc>
                <a:tc>
                  <a:txBody>
                    <a:bodyPr/>
                    <a:lstStyle/>
                    <a:p>
                      <a:pPr algn="r" marR="79375">
                        <a:lnSpc>
                          <a:spcPct val="100000"/>
                        </a:lnSpc>
                        <a:spcBef>
                          <a:spcPts val="185"/>
                        </a:spcBef>
                      </a:pPr>
                      <a:r>
                        <a:rPr dirty="0" sz="900">
                          <a:solidFill>
                            <a:srgbClr val="010202"/>
                          </a:solidFill>
                          <a:latin typeface="Times New Roman"/>
                          <a:cs typeface="Times New Roman"/>
                        </a:rPr>
                        <a:t>0.0305</a:t>
                      </a:r>
                      <a:endParaRPr sz="900">
                        <a:latin typeface="Times New Roman"/>
                        <a:cs typeface="Times New Roman"/>
                      </a:endParaRPr>
                    </a:p>
                  </a:txBody>
                  <a:tcPr marL="0" marR="0" marB="0" marT="23495">
                    <a:lnB w="12700">
                      <a:solidFill>
                        <a:srgbClr val="010202"/>
                      </a:solidFill>
                      <a:prstDash val="solid"/>
                    </a:lnB>
                  </a:tcPr>
                </a:tc>
                <a:tc>
                  <a:txBody>
                    <a:bodyPr/>
                    <a:lstStyle/>
                    <a:p>
                      <a:pPr algn="r" marR="8255">
                        <a:lnSpc>
                          <a:spcPct val="100000"/>
                        </a:lnSpc>
                        <a:spcBef>
                          <a:spcPts val="185"/>
                        </a:spcBef>
                      </a:pPr>
                      <a:r>
                        <a:rPr dirty="0" sz="900">
                          <a:solidFill>
                            <a:srgbClr val="010202"/>
                          </a:solidFill>
                          <a:latin typeface="Times New Roman"/>
                          <a:cs typeface="Times New Roman"/>
                        </a:rPr>
                        <a:t>0.184</a:t>
                      </a:r>
                      <a:endParaRPr sz="900">
                        <a:latin typeface="Times New Roman"/>
                        <a:cs typeface="Times New Roman"/>
                      </a:endParaRPr>
                    </a:p>
                  </a:txBody>
                  <a:tcPr marL="0" marR="0" marB="0" marT="23495">
                    <a:lnB w="12700">
                      <a:solidFill>
                        <a:srgbClr val="010202"/>
                      </a:solidFill>
                      <a:prstDash val="solid"/>
                    </a:lnB>
                  </a:tcPr>
                </a:tc>
              </a:tr>
            </a:tbl>
          </a:graphicData>
        </a:graphic>
      </p:graphicFrame>
      <p:sp>
        <p:nvSpPr>
          <p:cNvPr id="10" name="object 10"/>
          <p:cNvSpPr txBox="1"/>
          <p:nvPr/>
        </p:nvSpPr>
        <p:spPr>
          <a:xfrm>
            <a:off x="3801274" y="4341493"/>
            <a:ext cx="664210" cy="177800"/>
          </a:xfrm>
          <a:prstGeom prst="rect">
            <a:avLst/>
          </a:prstGeom>
        </p:spPr>
        <p:txBody>
          <a:bodyPr wrap="square" lIns="0" tIns="12700" rIns="0" bIns="0" rtlCol="0" vert="horz">
            <a:spAutoFit/>
          </a:bodyPr>
          <a:lstStyle/>
          <a:p>
            <a:pPr marL="12700">
              <a:lnSpc>
                <a:spcPct val="100000"/>
              </a:lnSpc>
              <a:spcBef>
                <a:spcPts val="100"/>
              </a:spcBef>
            </a:pP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liters/mole</a:t>
            </a:r>
            <a:endParaRPr sz="1000">
              <a:latin typeface="Times New Roman"/>
              <a:cs typeface="Times New Roman"/>
            </a:endParaRPr>
          </a:p>
        </p:txBody>
      </p:sp>
      <p:sp>
        <p:nvSpPr>
          <p:cNvPr id="11" name="object 11"/>
          <p:cNvSpPr txBox="1"/>
          <p:nvPr/>
        </p:nvSpPr>
        <p:spPr>
          <a:xfrm>
            <a:off x="4739805" y="4341493"/>
            <a:ext cx="172720" cy="229870"/>
          </a:xfrm>
          <a:prstGeom prst="rect">
            <a:avLst/>
          </a:prstGeom>
        </p:spPr>
        <p:txBody>
          <a:bodyPr wrap="square" lIns="0" tIns="12700" rIns="0" bIns="0" rtlCol="0" vert="horz">
            <a:spAutoFit/>
          </a:bodyPr>
          <a:lstStyle/>
          <a:p>
            <a:pPr marL="12700">
              <a:lnSpc>
                <a:spcPts val="950"/>
              </a:lnSpc>
              <a:spcBef>
                <a:spcPts val="100"/>
              </a:spcBef>
            </a:pPr>
            <a:r>
              <a:rPr dirty="0" sz="1000" i="1">
                <a:solidFill>
                  <a:srgbClr val="010202"/>
                </a:solidFill>
                <a:latin typeface="Times New Roman"/>
                <a:cs typeface="Times New Roman"/>
              </a:rPr>
              <a:t>Z</a:t>
            </a:r>
            <a:endParaRPr sz="1000">
              <a:latin typeface="Times New Roman"/>
              <a:cs typeface="Times New Roman"/>
            </a:endParaRPr>
          </a:p>
          <a:p>
            <a:pPr marL="83185">
              <a:lnSpc>
                <a:spcPts val="650"/>
              </a:lnSpc>
            </a:pPr>
            <a:r>
              <a:rPr dirty="0" sz="750" spc="5">
                <a:solidFill>
                  <a:srgbClr val="010202"/>
                </a:solidFill>
                <a:latin typeface="Times New Roman"/>
                <a:cs typeface="Times New Roman"/>
              </a:rPr>
              <a:t>cr</a:t>
            </a:r>
            <a:endParaRPr sz="750">
              <a:latin typeface="Times New Roman"/>
              <a:cs typeface="Times New Roman"/>
            </a:endParaRPr>
          </a:p>
        </p:txBody>
      </p:sp>
      <p:sp>
        <p:nvSpPr>
          <p:cNvPr id="12" name="object 12"/>
          <p:cNvSpPr txBox="1"/>
          <p:nvPr/>
        </p:nvSpPr>
        <p:spPr>
          <a:xfrm>
            <a:off x="419036" y="6900543"/>
            <a:ext cx="4648835" cy="787400"/>
          </a:xfrm>
          <a:prstGeom prst="rect">
            <a:avLst/>
          </a:prstGeom>
        </p:spPr>
        <p:txBody>
          <a:bodyPr wrap="square" lIns="0" tIns="12700" rIns="0" bIns="0" rtlCol="0" vert="horz">
            <a:spAutoFit/>
          </a:bodyPr>
          <a:lstStyle/>
          <a:p>
            <a:pPr marL="38100" marR="30480">
              <a:lnSpc>
                <a:spcPct val="100000"/>
              </a:lnSpc>
              <a:spcBef>
                <a:spcPts val="100"/>
              </a:spcBef>
            </a:pPr>
            <a:r>
              <a:rPr dirty="0" sz="1000" spc="-5">
                <a:solidFill>
                  <a:srgbClr val="010202"/>
                </a:solidFill>
                <a:latin typeface="Times New Roman"/>
                <a:cs typeface="Times New Roman"/>
              </a:rPr>
              <a:t>Consider the isothermal variation of </a:t>
            </a:r>
            <a:r>
              <a:rPr dirty="0" sz="1000" i="1">
                <a:solidFill>
                  <a:srgbClr val="010202"/>
                </a:solidFill>
                <a:latin typeface="Times New Roman"/>
                <a:cs typeface="Times New Roman"/>
              </a:rPr>
              <a:t>V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a:solidFill>
                  <a:srgbClr val="010202"/>
                </a:solidFill>
                <a:latin typeface="Times New Roman"/>
                <a:cs typeface="Times New Roman"/>
              </a:rPr>
              <a:t>given by the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equation and  </a:t>
            </a:r>
            <a:r>
              <a:rPr dirty="0" sz="1000" spc="-5">
                <a:solidFill>
                  <a:srgbClr val="010202"/>
                </a:solidFill>
                <a:latin typeface="Times New Roman"/>
                <a:cs typeface="Times New Roman"/>
              </a:rPr>
              <a:t>shown in Fig. 8.7. Any increase in the pressure exerted on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causes </a:t>
            </a:r>
            <a:r>
              <a:rPr dirty="0" sz="1000">
                <a:solidFill>
                  <a:srgbClr val="010202"/>
                </a:solidFill>
                <a:latin typeface="Times New Roman"/>
                <a:cs typeface="Times New Roman"/>
              </a:rPr>
              <a:t>a </a:t>
            </a:r>
            <a:r>
              <a:rPr dirty="0" sz="1000" spc="-5">
                <a:solidFill>
                  <a:srgbClr val="010202"/>
                </a:solidFill>
                <a:latin typeface="Times New Roman"/>
                <a:cs typeface="Times New Roman"/>
              </a:rPr>
              <a:t>decrease in  </a:t>
            </a:r>
            <a:r>
              <a:rPr dirty="0" sz="1000">
                <a:solidFill>
                  <a:srgbClr val="010202"/>
                </a:solidFill>
                <a:latin typeface="Times New Roman"/>
                <a:cs typeface="Times New Roman"/>
              </a:rPr>
              <a:t>the volume of the system,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T</a:t>
            </a:r>
            <a:r>
              <a:rPr dirty="0" sz="1000" spc="-5">
                <a:solidFill>
                  <a:srgbClr val="010202"/>
                </a:solidFill>
                <a:latin typeface="Times New Roman"/>
                <a:cs typeface="Times New Roman"/>
              </a:rPr>
              <a:t>&lt;0. </a:t>
            </a:r>
            <a:r>
              <a:rPr dirty="0" sz="1000">
                <a:solidFill>
                  <a:srgbClr val="010202"/>
                </a:solidFill>
                <a:latin typeface="Times New Roman"/>
                <a:cs typeface="Times New Roman"/>
              </a:rPr>
              <a:t>This is a condition of intrinsic stability and, in  </a:t>
            </a:r>
            <a:r>
              <a:rPr dirty="0" sz="1000" spc="-15">
                <a:solidFill>
                  <a:srgbClr val="010202"/>
                </a:solidFill>
                <a:latin typeface="Times New Roman"/>
                <a:cs typeface="Times New Roman"/>
              </a:rPr>
              <a:t>Fig. 8.7, this </a:t>
            </a:r>
            <a:r>
              <a:rPr dirty="0" sz="1000" spc="-20">
                <a:solidFill>
                  <a:srgbClr val="010202"/>
                </a:solidFill>
                <a:latin typeface="Times New Roman"/>
                <a:cs typeface="Times New Roman"/>
              </a:rPr>
              <a:t>condition </a:t>
            </a:r>
            <a:r>
              <a:rPr dirty="0" sz="1000" spc="-10">
                <a:solidFill>
                  <a:srgbClr val="010202"/>
                </a:solidFill>
                <a:latin typeface="Times New Roman"/>
                <a:cs typeface="Times New Roman"/>
              </a:rPr>
              <a:t>is </a:t>
            </a:r>
            <a:r>
              <a:rPr dirty="0" sz="1000" spc="-20">
                <a:solidFill>
                  <a:srgbClr val="010202"/>
                </a:solidFill>
                <a:latin typeface="Times New Roman"/>
                <a:cs typeface="Times New Roman"/>
              </a:rPr>
              <a:t>violated </a:t>
            </a:r>
            <a:r>
              <a:rPr dirty="0" sz="1000" spc="-15">
                <a:solidFill>
                  <a:srgbClr val="010202"/>
                </a:solidFill>
                <a:latin typeface="Times New Roman"/>
                <a:cs typeface="Times New Roman"/>
              </a:rPr>
              <a:t>over the </a:t>
            </a:r>
            <a:r>
              <a:rPr dirty="0" sz="1000" spc="-20">
                <a:solidFill>
                  <a:srgbClr val="010202"/>
                </a:solidFill>
                <a:latin typeface="Times New Roman"/>
                <a:cs typeface="Times New Roman"/>
              </a:rPr>
              <a:t>portion </a:t>
            </a:r>
            <a:r>
              <a:rPr dirty="0" sz="1000" spc="-50" i="1">
                <a:solidFill>
                  <a:srgbClr val="010202"/>
                </a:solidFill>
                <a:latin typeface="Times New Roman"/>
                <a:cs typeface="Times New Roman"/>
              </a:rPr>
              <a:t>JHF, </a:t>
            </a:r>
            <a:r>
              <a:rPr dirty="0" sz="1000" spc="-20">
                <a:solidFill>
                  <a:srgbClr val="010202"/>
                </a:solidFill>
                <a:latin typeface="Times New Roman"/>
                <a:cs typeface="Times New Roman"/>
              </a:rPr>
              <a:t>which means </a:t>
            </a:r>
            <a:r>
              <a:rPr dirty="0" sz="1000" spc="-15">
                <a:solidFill>
                  <a:srgbClr val="010202"/>
                </a:solidFill>
                <a:latin typeface="Times New Roman"/>
                <a:cs typeface="Times New Roman"/>
              </a:rPr>
              <a:t>that this </a:t>
            </a:r>
            <a:r>
              <a:rPr dirty="0" sz="1000" spc="-20">
                <a:solidFill>
                  <a:srgbClr val="010202"/>
                </a:solidFill>
                <a:latin typeface="Times New Roman"/>
                <a:cs typeface="Times New Roman"/>
              </a:rPr>
              <a:t>portion </a:t>
            </a:r>
            <a:r>
              <a:rPr dirty="0" sz="1000" spc="-10">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5">
                <a:solidFill>
                  <a:srgbClr val="010202"/>
                </a:solidFill>
                <a:latin typeface="Times New Roman"/>
                <a:cs typeface="Times New Roman"/>
              </a:rPr>
              <a:t>curve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has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no</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physical</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significance.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effect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equilibrium</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p:txBody>
      </p:sp>
      <p:sp>
        <p:nvSpPr>
          <p:cNvPr id="13" name="object 13"/>
          <p:cNvSpPr/>
          <p:nvPr/>
        </p:nvSpPr>
        <p:spPr>
          <a:xfrm>
            <a:off x="879427" y="723852"/>
            <a:ext cx="3781472" cy="2397769"/>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8973" y="403223"/>
            <a:ext cx="4649470" cy="732155"/>
          </a:xfrm>
          <a:prstGeom prst="rect">
            <a:avLst/>
          </a:prstGeom>
        </p:spPr>
        <p:txBody>
          <a:bodyPr wrap="square" lIns="0" tIns="12700" rIns="0" bIns="0" rtlCol="0" vert="horz">
            <a:spAutoFit/>
          </a:bodyPr>
          <a:lstStyle/>
          <a:p>
            <a:pPr algn="r" marR="31115">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215</a:t>
            </a:r>
            <a:endParaRPr sz="1000">
              <a:latin typeface="Times New Roman"/>
              <a:cs typeface="Times New Roman"/>
            </a:endParaRPr>
          </a:p>
          <a:p>
            <a:pPr marL="38100" marR="30480">
              <a:lnSpc>
                <a:spcPct val="100000"/>
              </a:lnSpc>
              <a:spcBef>
                <a:spcPts val="765"/>
              </a:spcBef>
            </a:pPr>
            <a:r>
              <a:rPr dirty="0" sz="1000">
                <a:solidFill>
                  <a:srgbClr val="010202"/>
                </a:solidFill>
                <a:latin typeface="Times New Roman"/>
                <a:cs typeface="Times New Roman"/>
              </a:rPr>
              <a:t>system can be obtained from a consideration of the variation of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along the isotherm. Eq. (5.12) gives the varia-tion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a:solidFill>
                  <a:srgbClr val="010202"/>
                </a:solidFill>
                <a:latin typeface="Times New Roman"/>
                <a:cs typeface="Times New Roman"/>
              </a:rPr>
              <a:t>at constant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as  </a:t>
            </a:r>
            <a:r>
              <a:rPr dirty="0" sz="1000" spc="-20" i="1">
                <a:solidFill>
                  <a:srgbClr val="010202"/>
                </a:solidFill>
                <a:latin typeface="Times New Roman"/>
                <a:cs typeface="Times New Roman"/>
              </a:rPr>
              <a:t>dG=VdP, </a:t>
            </a:r>
            <a:r>
              <a:rPr dirty="0" sz="1000">
                <a:solidFill>
                  <a:srgbClr val="010202"/>
                </a:solidFill>
                <a:latin typeface="Times New Roman"/>
                <a:cs typeface="Times New Roman"/>
              </a:rPr>
              <a:t>and integration of this equation between the state </a:t>
            </a:r>
            <a:r>
              <a:rPr dirty="0" sz="1000" spc="-30" i="1">
                <a:solidFill>
                  <a:srgbClr val="010202"/>
                </a:solidFill>
                <a:latin typeface="Times New Roman"/>
                <a:cs typeface="Times New Roman"/>
              </a:rPr>
              <a:t>(P,T)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a:t>
            </a:r>
            <a:r>
              <a:rPr dirty="0" sz="1000" spc="-5" i="1">
                <a:solidFill>
                  <a:srgbClr val="010202"/>
                </a:solidFill>
                <a:latin typeface="Times New Roman"/>
                <a:cs typeface="Times New Roman"/>
              </a:rPr>
              <a:t>,T)</a:t>
            </a:r>
            <a:r>
              <a:rPr dirty="0" sz="1000" spc="75" i="1">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3" name="object 3"/>
          <p:cNvSpPr txBox="1"/>
          <p:nvPr/>
        </p:nvSpPr>
        <p:spPr>
          <a:xfrm>
            <a:off x="878852" y="4458968"/>
            <a:ext cx="3729990" cy="302260"/>
          </a:xfrm>
          <a:prstGeom prst="rect">
            <a:avLst/>
          </a:prstGeom>
        </p:spPr>
        <p:txBody>
          <a:bodyPr wrap="square" lIns="0" tIns="10160" rIns="0" bIns="0" rtlCol="0" vert="horz">
            <a:spAutoFit/>
          </a:bodyPr>
          <a:lstStyle/>
          <a:p>
            <a:pPr marL="469900" marR="5080" indent="-457200">
              <a:lnSpc>
                <a:spcPct val="101800"/>
              </a:lnSpc>
              <a:spcBef>
                <a:spcPts val="8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8.7 </a:t>
            </a:r>
            <a:r>
              <a:rPr dirty="0" sz="900">
                <a:solidFill>
                  <a:srgbClr val="010202"/>
                </a:solidFill>
                <a:latin typeface="Times New Roman"/>
                <a:cs typeface="Times New Roman"/>
              </a:rPr>
              <a:t>The isothermal variation, with pressure, of the volume of a van der  </a:t>
            </a:r>
            <a:r>
              <a:rPr dirty="0" sz="900" spc="-15">
                <a:solidFill>
                  <a:srgbClr val="010202"/>
                </a:solidFill>
                <a:latin typeface="Times New Roman"/>
                <a:cs typeface="Times New Roman"/>
              </a:rPr>
              <a:t>Waals </a:t>
            </a:r>
            <a:r>
              <a:rPr dirty="0" sz="900">
                <a:solidFill>
                  <a:srgbClr val="010202"/>
                </a:solidFill>
                <a:latin typeface="Times New Roman"/>
                <a:cs typeface="Times New Roman"/>
              </a:rPr>
              <a:t>gas at a temperature below the critical</a:t>
            </a:r>
            <a:r>
              <a:rPr dirty="0" sz="900" spc="-15">
                <a:solidFill>
                  <a:srgbClr val="010202"/>
                </a:solidFill>
                <a:latin typeface="Times New Roman"/>
                <a:cs typeface="Times New Roman"/>
              </a:rPr>
              <a:t> </a:t>
            </a:r>
            <a:r>
              <a:rPr dirty="0" sz="900">
                <a:solidFill>
                  <a:srgbClr val="010202"/>
                </a:solidFill>
                <a:latin typeface="Times New Roman"/>
                <a:cs typeface="Times New Roman"/>
              </a:rPr>
              <a:t>temperature.</a:t>
            </a:r>
            <a:endParaRPr sz="900">
              <a:latin typeface="Times New Roman"/>
              <a:cs typeface="Times New Roman"/>
            </a:endParaRPr>
          </a:p>
        </p:txBody>
      </p:sp>
      <p:sp>
        <p:nvSpPr>
          <p:cNvPr id="4" name="object 4"/>
          <p:cNvSpPr/>
          <p:nvPr/>
        </p:nvSpPr>
        <p:spPr>
          <a:xfrm>
            <a:off x="1722437" y="5176049"/>
            <a:ext cx="1609725" cy="40005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5778651"/>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6" name="object 6"/>
          <p:cNvSpPr/>
          <p:nvPr/>
        </p:nvSpPr>
        <p:spPr>
          <a:xfrm>
            <a:off x="1851025" y="6140602"/>
            <a:ext cx="1362075" cy="5143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19061" y="6857516"/>
            <a:ext cx="4636135" cy="635000"/>
          </a:xfrm>
          <a:prstGeom prst="rect">
            <a:avLst/>
          </a:prstGeom>
        </p:spPr>
        <p:txBody>
          <a:bodyPr wrap="square" lIns="0" tIns="12700" rIns="0" bIns="0" rtlCol="0" vert="horz">
            <a:spAutoFit/>
          </a:bodyPr>
          <a:lstStyle/>
          <a:p>
            <a:pPr marL="38100" marR="30480">
              <a:lnSpc>
                <a:spcPct val="100000"/>
              </a:lnSpc>
              <a:spcBef>
                <a:spcPts val="100"/>
              </a:spcBef>
            </a:pPr>
            <a:r>
              <a:rPr dirty="0" sz="1000" spc="-5">
                <a:solidFill>
                  <a:srgbClr val="010202"/>
                </a:solidFill>
                <a:latin typeface="Times New Roman"/>
                <a:cs typeface="Times New Roman"/>
              </a:rPr>
              <a:t>If an arbitrary value is assigned to </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 </a:t>
            </a:r>
            <a:r>
              <a:rPr dirty="0" sz="1000">
                <a:solidFill>
                  <a:srgbClr val="010202"/>
                </a:solidFill>
                <a:latin typeface="Times New Roman"/>
                <a:cs typeface="Times New Roman"/>
              </a:rPr>
              <a:t>then graphical integration of the integral f rom  Fig. 8.7 allows the variation of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with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corresponding to the variation of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in  </a:t>
            </a:r>
            <a:r>
              <a:rPr dirty="0" sz="1000">
                <a:solidFill>
                  <a:srgbClr val="010202"/>
                </a:solidFill>
                <a:latin typeface="Times New Roman"/>
                <a:cs typeface="Times New Roman"/>
              </a:rPr>
              <a:t>Fig. 8.7, to be drawn. The values of the integrals are listed in </a:t>
            </a:r>
            <a:r>
              <a:rPr dirty="0" sz="1000" spc="-15">
                <a:solidFill>
                  <a:srgbClr val="010202"/>
                </a:solidFill>
                <a:latin typeface="Times New Roman"/>
                <a:cs typeface="Times New Roman"/>
              </a:rPr>
              <a:t>Table </a:t>
            </a:r>
            <a:r>
              <a:rPr dirty="0" sz="1000">
                <a:solidFill>
                  <a:srgbClr val="010202"/>
                </a:solidFill>
                <a:latin typeface="Times New Roman"/>
                <a:cs typeface="Times New Roman"/>
              </a:rPr>
              <a:t>8.2, and the variation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is shown in Fig.</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8.8.</a:t>
            </a:r>
            <a:endParaRPr sz="1000">
              <a:latin typeface="Times New Roman"/>
              <a:cs typeface="Times New Roman"/>
            </a:endParaRPr>
          </a:p>
        </p:txBody>
      </p:sp>
      <p:sp>
        <p:nvSpPr>
          <p:cNvPr id="8" name="object 8"/>
          <p:cNvSpPr/>
          <p:nvPr/>
        </p:nvSpPr>
        <p:spPr>
          <a:xfrm>
            <a:off x="1011237" y="1447800"/>
            <a:ext cx="3552825" cy="2857500"/>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7525" y="3791749"/>
            <a:ext cx="1181100" cy="419100"/>
          </a:xfrm>
          <a:prstGeom prst="rect">
            <a:avLst/>
          </a:prstGeom>
          <a:blipFill>
            <a:blip r:embed="rId2" cstate="print"/>
            <a:stretch>
              <a:fillRect/>
            </a:stretch>
          </a:blipFill>
        </p:spPr>
        <p:txBody>
          <a:bodyPr wrap="square" lIns="0" tIns="0" rIns="0" bIns="0" rtlCol="0"/>
          <a:lstStyle/>
          <a:p/>
        </p:txBody>
      </p:sp>
      <p:graphicFrame>
        <p:nvGraphicFramePr>
          <p:cNvPr id="3" name="object 3"/>
          <p:cNvGraphicFramePr>
            <a:graphicFrameLocks noGrp="1"/>
          </p:cNvGraphicFramePr>
          <p:nvPr/>
        </p:nvGraphicFramePr>
        <p:xfrm>
          <a:off x="469900" y="3727450"/>
          <a:ext cx="4559300" cy="3822700"/>
        </p:xfrm>
        <a:graphic>
          <a:graphicData uri="http://schemas.openxmlformats.org/drawingml/2006/table">
            <a:tbl>
              <a:tblPr firstRow="1" bandRow="1">
                <a:tableStyleId>{2D5ABB26-0587-4C30-8999-92F81FD0307C}</a:tableStyleId>
              </a:tblPr>
              <a:tblGrid>
                <a:gridCol w="876300"/>
                <a:gridCol w="1540510"/>
                <a:gridCol w="735330"/>
                <a:gridCol w="1407159"/>
              </a:tblGrid>
              <a:tr h="411946">
                <a:tc>
                  <a:txBody>
                    <a:bodyPr/>
                    <a:lstStyle/>
                    <a:p>
                      <a:pPr>
                        <a:lnSpc>
                          <a:spcPct val="100000"/>
                        </a:lnSpc>
                      </a:pPr>
                      <a:endParaRPr sz="900">
                        <a:latin typeface="Times New Roman"/>
                        <a:cs typeface="Times New Roman"/>
                      </a:endParaRPr>
                    </a:p>
                  </a:txBody>
                  <a:tcPr marL="0" marR="0" marB="0" marT="0">
                    <a:lnT w="12700">
                      <a:solidFill>
                        <a:srgbClr val="010202"/>
                      </a:solidFill>
                      <a:prstDash val="solid"/>
                    </a:lnT>
                  </a:tcPr>
                </a:tc>
                <a:tc>
                  <a:txBody>
                    <a:bodyPr/>
                    <a:lstStyle/>
                    <a:p>
                      <a:pPr algn="r" marR="130810">
                        <a:lnSpc>
                          <a:spcPct val="100000"/>
                        </a:lnSpc>
                        <a:spcBef>
                          <a:spcPts val="35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AB</a:t>
                      </a:r>
                      <a:r>
                        <a:rPr dirty="0" sz="900">
                          <a:solidFill>
                            <a:srgbClr val="010202"/>
                          </a:solidFill>
                          <a:latin typeface="Times New Roman"/>
                          <a:cs typeface="Times New Roman"/>
                        </a:rPr>
                        <a:t>2</a:t>
                      </a:r>
                      <a:endParaRPr sz="900">
                        <a:latin typeface="Times New Roman"/>
                        <a:cs typeface="Times New Roman"/>
                      </a:endParaRPr>
                    </a:p>
                  </a:txBody>
                  <a:tcPr marL="0" marR="0" marB="0" marT="45085">
                    <a:lnT w="12700">
                      <a:solidFill>
                        <a:srgbClr val="010202"/>
                      </a:solidFill>
                      <a:prstDash val="solid"/>
                    </a:lnT>
                  </a:tcPr>
                </a:tc>
                <a:tc>
                  <a:txBody>
                    <a:bodyPr/>
                    <a:lstStyle/>
                    <a:p>
                      <a:pPr>
                        <a:lnSpc>
                          <a:spcPct val="100000"/>
                        </a:lnSpc>
                      </a:pPr>
                      <a:endParaRPr sz="900">
                        <a:latin typeface="Times New Roman"/>
                        <a:cs typeface="Times New Roman"/>
                      </a:endParaRPr>
                    </a:p>
                  </a:txBody>
                  <a:tcPr marL="0" marR="0" marB="0" marT="0">
                    <a:lnT w="12700">
                      <a:solidFill>
                        <a:srgbClr val="010202"/>
                      </a:solidFill>
                      <a:prstDash val="solid"/>
                    </a:lnT>
                  </a:tcPr>
                </a:tc>
                <a:tc rowSpan="9">
                  <a:txBody>
                    <a:bodyPr/>
                    <a:lstStyle/>
                    <a:p>
                      <a:pPr>
                        <a:lnSpc>
                          <a:spcPct val="100000"/>
                        </a:lnSpc>
                      </a:pPr>
                      <a:endParaRPr sz="900">
                        <a:latin typeface="Times New Roman"/>
                        <a:cs typeface="Times New Roman"/>
                      </a:endParaRPr>
                    </a:p>
                  </a:txBody>
                  <a:tcPr marL="0" marR="0" marB="0" marT="0">
                    <a:lnT w="12700">
                      <a:solidFill>
                        <a:srgbClr val="010202"/>
                      </a:solidFill>
                      <a:prstDash val="solid"/>
                    </a:lnT>
                  </a:tcPr>
                </a:tc>
              </a:tr>
              <a:tr h="390525">
                <a:tc>
                  <a:txBody>
                    <a:bodyPr/>
                    <a:lstStyle/>
                    <a:p>
                      <a:pPr>
                        <a:lnSpc>
                          <a:spcPct val="100000"/>
                        </a:lnSpc>
                        <a:spcBef>
                          <a:spcPts val="20"/>
                        </a:spcBef>
                      </a:pPr>
                      <a:endParaRPr sz="1100">
                        <a:latin typeface="Times New Roman"/>
                        <a:cs typeface="Times New Roman"/>
                      </a:endParaRPr>
                    </a:p>
                    <a:p>
                      <a:pPr marL="27940">
                        <a:lnSpc>
                          <a:spcPct val="100000"/>
                        </a:lnSpc>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C</a:t>
                      </a:r>
                      <a:endParaRPr baseline="-31746" sz="1050">
                        <a:latin typeface="Times New Roman"/>
                        <a:cs typeface="Times New Roman"/>
                      </a:endParaRPr>
                    </a:p>
                  </a:txBody>
                  <a:tcPr marL="0" marR="0" marB="0" marT="2540"/>
                </a:tc>
                <a:tc>
                  <a:txBody>
                    <a:bodyPr/>
                    <a:lstStyle/>
                    <a:p>
                      <a:pPr>
                        <a:lnSpc>
                          <a:spcPct val="100000"/>
                        </a:lnSpc>
                        <a:spcBef>
                          <a:spcPts val="20"/>
                        </a:spcBef>
                      </a:pPr>
                      <a:endParaRPr sz="1100">
                        <a:latin typeface="Times New Roman"/>
                        <a:cs typeface="Times New Roman"/>
                      </a:endParaRPr>
                    </a:p>
                    <a:p>
                      <a:pPr algn="r" marR="124460">
                        <a:lnSpc>
                          <a:spcPct val="100000"/>
                        </a:lnSpc>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AC</a:t>
                      </a:r>
                      <a:r>
                        <a:rPr dirty="0" sz="900">
                          <a:solidFill>
                            <a:srgbClr val="010202"/>
                          </a:solidFill>
                          <a:latin typeface="Times New Roman"/>
                          <a:cs typeface="Times New Roman"/>
                        </a:rPr>
                        <a:t>3</a:t>
                      </a:r>
                      <a:endParaRPr sz="900">
                        <a:latin typeface="Times New Roman"/>
                        <a:cs typeface="Times New Roman"/>
                      </a:endParaRPr>
                    </a:p>
                  </a:txBody>
                  <a:tcPr marL="0" marR="0" marB="0" marT="2540"/>
                </a:tc>
                <a:tc>
                  <a:txBody>
                    <a:bodyPr/>
                    <a:lstStyle/>
                    <a:p>
                      <a:pPr>
                        <a:lnSpc>
                          <a:spcPct val="100000"/>
                        </a:lnSpc>
                      </a:pPr>
                      <a:endParaRPr sz="900">
                        <a:latin typeface="Times New Roman"/>
                        <a:cs typeface="Times New Roman"/>
                      </a:endParaRPr>
                    </a:p>
                  </a:txBody>
                  <a:tcPr marL="0" marR="0" marB="0" marT="0"/>
                </a:tc>
                <a:tc vMerge="1">
                  <a:txBody>
                    <a:bodyPr/>
                    <a:lstStyle/>
                    <a:p>
                      <a:pPr/>
                    </a:p>
                  </a:txBody>
                  <a:tcPr marL="0" marR="0" marB="0" marT="0">
                    <a:lnT w="12700">
                      <a:solidFill>
                        <a:srgbClr val="010202"/>
                      </a:solidFill>
                      <a:prstDash val="solid"/>
                    </a:lnT>
                  </a:tcPr>
                </a:tc>
              </a:tr>
              <a:tr h="250825">
                <a:tc>
                  <a:txBody>
                    <a:bodyPr/>
                    <a:lstStyle/>
                    <a:p>
                      <a:pPr marL="27940">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D</a:t>
                      </a:r>
                      <a:endParaRPr baseline="-31746" sz="1050">
                        <a:latin typeface="Times New Roman"/>
                        <a:cs typeface="Times New Roman"/>
                      </a:endParaRPr>
                    </a:p>
                  </a:txBody>
                  <a:tcPr marL="0" marR="0" marB="0" marT="23495"/>
                </a:tc>
                <a:tc>
                  <a:txBody>
                    <a:bodyPr/>
                    <a:lstStyle/>
                    <a:p>
                      <a:pPr algn="r" marR="1181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AD</a:t>
                      </a:r>
                      <a:r>
                        <a:rPr dirty="0" sz="900">
                          <a:solidFill>
                            <a:srgbClr val="010202"/>
                          </a:solidFill>
                          <a:latin typeface="Times New Roman"/>
                          <a:cs typeface="Times New Roman"/>
                        </a:rPr>
                        <a:t>4</a:t>
                      </a:r>
                      <a:endParaRPr sz="900">
                        <a:latin typeface="Times New Roman"/>
                        <a:cs typeface="Times New Roman"/>
                      </a:endParaRPr>
                    </a:p>
                  </a:txBody>
                  <a:tcPr marL="0" marR="0" marB="0" marT="23495"/>
                </a:tc>
                <a:tc>
                  <a:txBody>
                    <a:bodyPr/>
                    <a:lstStyle/>
                    <a:p>
                      <a:pPr>
                        <a:lnSpc>
                          <a:spcPct val="100000"/>
                        </a:lnSpc>
                      </a:pPr>
                      <a:endParaRPr sz="900">
                        <a:latin typeface="Times New Roman"/>
                        <a:cs typeface="Times New Roman"/>
                      </a:endParaRPr>
                    </a:p>
                  </a:txBody>
                  <a:tcPr marL="0" marR="0" marB="0" marT="0"/>
                </a:tc>
                <a:tc vMerge="1">
                  <a:txBody>
                    <a:bodyPr/>
                    <a:lstStyle/>
                    <a:p>
                      <a:pPr/>
                    </a:p>
                  </a:txBody>
                  <a:tcPr marL="0" marR="0" marB="0" marT="0">
                    <a:lnT w="12700">
                      <a:solidFill>
                        <a:srgbClr val="010202"/>
                      </a:solidFill>
                      <a:prstDash val="solid"/>
                    </a:lnT>
                  </a:tcPr>
                </a:tc>
              </a:tr>
              <a:tr h="250824">
                <a:tc>
                  <a:txBody>
                    <a:bodyPr/>
                    <a:lstStyle/>
                    <a:p>
                      <a:pPr marL="27940">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E</a:t>
                      </a:r>
                      <a:endParaRPr baseline="-31746" sz="1050">
                        <a:latin typeface="Times New Roman"/>
                        <a:cs typeface="Times New Roman"/>
                      </a:endParaRPr>
                    </a:p>
                  </a:txBody>
                  <a:tcPr marL="0" marR="0" marB="0" marT="23495"/>
                </a:tc>
                <a:tc>
                  <a:txBody>
                    <a:bodyPr/>
                    <a:lstStyle/>
                    <a:p>
                      <a:pPr algn="r" marR="1308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AE</a:t>
                      </a:r>
                      <a:r>
                        <a:rPr dirty="0" sz="900">
                          <a:solidFill>
                            <a:srgbClr val="010202"/>
                          </a:solidFill>
                          <a:latin typeface="Times New Roman"/>
                          <a:cs typeface="Times New Roman"/>
                        </a:rPr>
                        <a:t>5</a:t>
                      </a:r>
                      <a:endParaRPr sz="900">
                        <a:latin typeface="Times New Roman"/>
                        <a:cs typeface="Times New Roman"/>
                      </a:endParaRPr>
                    </a:p>
                  </a:txBody>
                  <a:tcPr marL="0" marR="0" marB="0" marT="23495"/>
                </a:tc>
                <a:tc>
                  <a:txBody>
                    <a:bodyPr/>
                    <a:lstStyle/>
                    <a:p>
                      <a:pPr>
                        <a:lnSpc>
                          <a:spcPct val="100000"/>
                        </a:lnSpc>
                      </a:pPr>
                      <a:endParaRPr sz="900">
                        <a:latin typeface="Times New Roman"/>
                        <a:cs typeface="Times New Roman"/>
                      </a:endParaRPr>
                    </a:p>
                  </a:txBody>
                  <a:tcPr marL="0" marR="0" marB="0" marT="0"/>
                </a:tc>
                <a:tc vMerge="1">
                  <a:txBody>
                    <a:bodyPr/>
                    <a:lstStyle/>
                    <a:p>
                      <a:pPr/>
                    </a:p>
                  </a:txBody>
                  <a:tcPr marL="0" marR="0" marB="0" marT="0">
                    <a:lnT w="12700">
                      <a:solidFill>
                        <a:srgbClr val="010202"/>
                      </a:solidFill>
                      <a:prstDash val="solid"/>
                    </a:lnT>
                  </a:tcPr>
                </a:tc>
              </a:tr>
              <a:tr h="250824">
                <a:tc>
                  <a:txBody>
                    <a:bodyPr/>
                    <a:lstStyle/>
                    <a:p>
                      <a:pPr marL="27940">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F</a:t>
                      </a:r>
                      <a:endParaRPr baseline="-31746" sz="1050">
                        <a:latin typeface="Times New Roman"/>
                        <a:cs typeface="Times New Roman"/>
                      </a:endParaRPr>
                    </a:p>
                  </a:txBody>
                  <a:tcPr marL="0" marR="0" marB="0" marT="23495"/>
                </a:tc>
                <a:tc>
                  <a:txBody>
                    <a:bodyPr/>
                    <a:lstStyle/>
                    <a:p>
                      <a:pPr algn="r" marR="1308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AF</a:t>
                      </a:r>
                      <a:r>
                        <a:rPr dirty="0" sz="900">
                          <a:solidFill>
                            <a:srgbClr val="010202"/>
                          </a:solidFill>
                          <a:latin typeface="Times New Roman"/>
                          <a:cs typeface="Times New Roman"/>
                        </a:rPr>
                        <a:t>6</a:t>
                      </a:r>
                      <a:endParaRPr sz="900">
                        <a:latin typeface="Times New Roman"/>
                        <a:cs typeface="Times New Roman"/>
                      </a:endParaRPr>
                    </a:p>
                  </a:txBody>
                  <a:tcPr marL="0" marR="0" marB="0" marT="23495"/>
                </a:tc>
                <a:tc>
                  <a:txBody>
                    <a:bodyPr/>
                    <a:lstStyle/>
                    <a:p>
                      <a:pPr>
                        <a:lnSpc>
                          <a:spcPct val="100000"/>
                        </a:lnSpc>
                      </a:pPr>
                      <a:endParaRPr sz="900">
                        <a:latin typeface="Times New Roman"/>
                        <a:cs typeface="Times New Roman"/>
                      </a:endParaRPr>
                    </a:p>
                  </a:txBody>
                  <a:tcPr marL="0" marR="0" marB="0" marT="0"/>
                </a:tc>
                <a:tc vMerge="1">
                  <a:txBody>
                    <a:bodyPr/>
                    <a:lstStyle/>
                    <a:p>
                      <a:pPr/>
                    </a:p>
                  </a:txBody>
                  <a:tcPr marL="0" marR="0" marB="0" marT="0">
                    <a:lnT w="12700">
                      <a:solidFill>
                        <a:srgbClr val="010202"/>
                      </a:solidFill>
                      <a:prstDash val="solid"/>
                    </a:lnT>
                  </a:tcPr>
                </a:tc>
              </a:tr>
              <a:tr h="250826">
                <a:tc>
                  <a:txBody>
                    <a:bodyPr/>
                    <a:lstStyle/>
                    <a:p>
                      <a:pPr marL="27940">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G</a:t>
                      </a:r>
                      <a:endParaRPr baseline="-31746" sz="1050">
                        <a:latin typeface="Times New Roman"/>
                        <a:cs typeface="Times New Roman"/>
                      </a:endParaRPr>
                    </a:p>
                  </a:txBody>
                  <a:tcPr marL="0" marR="0" marB="0" marT="23495"/>
                </a:tc>
                <a:tc>
                  <a:txBody>
                    <a:bodyPr/>
                    <a:lstStyle/>
                    <a:p>
                      <a:pPr algn="r" marR="1308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AE</a:t>
                      </a:r>
                      <a:r>
                        <a:rPr dirty="0" sz="900">
                          <a:solidFill>
                            <a:srgbClr val="010202"/>
                          </a:solidFill>
                          <a:latin typeface="Times New Roman"/>
                          <a:cs typeface="Times New Roman"/>
                        </a:rPr>
                        <a:t>5</a:t>
                      </a:r>
                      <a:endParaRPr sz="900">
                        <a:latin typeface="Times New Roman"/>
                        <a:cs typeface="Times New Roman"/>
                      </a:endParaRPr>
                    </a:p>
                  </a:txBody>
                  <a:tcPr marL="0" marR="0" marB="0" marT="23495"/>
                </a:tc>
                <a:tc>
                  <a:txBody>
                    <a:bodyPr/>
                    <a:lstStyle/>
                    <a:p>
                      <a:pPr algn="ctr">
                        <a:lnSpc>
                          <a:spcPct val="100000"/>
                        </a:lnSpc>
                        <a:spcBef>
                          <a:spcPts val="185"/>
                        </a:spcBef>
                      </a:pPr>
                      <a:r>
                        <a:rPr dirty="0" sz="900">
                          <a:solidFill>
                            <a:srgbClr val="010202"/>
                          </a:solidFill>
                          <a:latin typeface="Times New Roman"/>
                          <a:cs typeface="Times New Roman"/>
                        </a:rPr>
                        <a:t>+area</a:t>
                      </a:r>
                      <a:r>
                        <a:rPr dirty="0" sz="900" spc="-20">
                          <a:solidFill>
                            <a:srgbClr val="010202"/>
                          </a:solidFill>
                          <a:latin typeface="Times New Roman"/>
                          <a:cs typeface="Times New Roman"/>
                        </a:rPr>
                        <a:t> </a:t>
                      </a:r>
                      <a:r>
                        <a:rPr dirty="0" sz="900" i="1">
                          <a:solidFill>
                            <a:srgbClr val="010202"/>
                          </a:solidFill>
                          <a:latin typeface="Times New Roman"/>
                          <a:cs typeface="Times New Roman"/>
                        </a:rPr>
                        <a:t>EFG</a:t>
                      </a:r>
                      <a:endParaRPr sz="900">
                        <a:latin typeface="Times New Roman"/>
                        <a:cs typeface="Times New Roman"/>
                      </a:endParaRPr>
                    </a:p>
                  </a:txBody>
                  <a:tcPr marL="0" marR="0" marB="0" marT="23495"/>
                </a:tc>
                <a:tc vMerge="1">
                  <a:txBody>
                    <a:bodyPr/>
                    <a:lstStyle/>
                    <a:p>
                      <a:pPr/>
                    </a:p>
                  </a:txBody>
                  <a:tcPr marL="0" marR="0" marB="0" marT="0">
                    <a:lnT w="12700">
                      <a:solidFill>
                        <a:srgbClr val="010202"/>
                      </a:solidFill>
                      <a:prstDash val="solid"/>
                    </a:lnT>
                  </a:tcPr>
                </a:tc>
              </a:tr>
              <a:tr h="250824">
                <a:tc>
                  <a:txBody>
                    <a:bodyPr/>
                    <a:lstStyle/>
                    <a:p>
                      <a:pPr marL="28575">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H</a:t>
                      </a:r>
                      <a:endParaRPr baseline="-31746" sz="1050">
                        <a:latin typeface="Times New Roman"/>
                        <a:cs typeface="Times New Roman"/>
                      </a:endParaRPr>
                    </a:p>
                  </a:txBody>
                  <a:tcPr marL="0" marR="0" marB="0" marT="23495"/>
                </a:tc>
                <a:tc>
                  <a:txBody>
                    <a:bodyPr/>
                    <a:lstStyle/>
                    <a:p>
                      <a:pPr algn="r" marR="105410">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A</a:t>
                      </a:r>
                      <a:r>
                        <a:rPr dirty="0" sz="900" spc="-5">
                          <a:solidFill>
                            <a:srgbClr val="010202"/>
                          </a:solidFill>
                          <a:latin typeface="Times New Roman"/>
                          <a:cs typeface="Times New Roman"/>
                        </a:rPr>
                        <a:t>+area</a:t>
                      </a:r>
                      <a:r>
                        <a:rPr dirty="0" sz="900" spc="-65">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AD</a:t>
                      </a:r>
                      <a:r>
                        <a:rPr dirty="0" sz="900">
                          <a:solidFill>
                            <a:srgbClr val="010202"/>
                          </a:solidFill>
                          <a:latin typeface="Times New Roman"/>
                          <a:cs typeface="Times New Roman"/>
                        </a:rPr>
                        <a:t>4</a:t>
                      </a:r>
                      <a:endParaRPr sz="900">
                        <a:latin typeface="Times New Roman"/>
                        <a:cs typeface="Times New Roman"/>
                      </a:endParaRPr>
                    </a:p>
                  </a:txBody>
                  <a:tcPr marL="0" marR="0" marB="0" marT="23495"/>
                </a:tc>
                <a:tc>
                  <a:txBody>
                    <a:bodyPr/>
                    <a:lstStyle/>
                    <a:p>
                      <a:pPr algn="ctr" marL="21590">
                        <a:lnSpc>
                          <a:spcPct val="100000"/>
                        </a:lnSpc>
                        <a:spcBef>
                          <a:spcPts val="185"/>
                        </a:spcBef>
                      </a:pPr>
                      <a:r>
                        <a:rPr dirty="0" sz="900" i="1">
                          <a:solidFill>
                            <a:srgbClr val="010202"/>
                          </a:solidFill>
                          <a:latin typeface="Times New Roman"/>
                          <a:cs typeface="Times New Roman"/>
                        </a:rPr>
                        <a:t>+</a:t>
                      </a:r>
                      <a:r>
                        <a:rPr dirty="0" sz="900">
                          <a:solidFill>
                            <a:srgbClr val="010202"/>
                          </a:solidFill>
                          <a:latin typeface="Times New Roman"/>
                          <a:cs typeface="Times New Roman"/>
                        </a:rPr>
                        <a:t>area</a:t>
                      </a:r>
                      <a:r>
                        <a:rPr dirty="0" sz="900" spc="-25">
                          <a:solidFill>
                            <a:srgbClr val="010202"/>
                          </a:solidFill>
                          <a:latin typeface="Times New Roman"/>
                          <a:cs typeface="Times New Roman"/>
                        </a:rPr>
                        <a:t> </a:t>
                      </a:r>
                      <a:r>
                        <a:rPr dirty="0" sz="900" spc="-5" i="1">
                          <a:solidFill>
                            <a:srgbClr val="010202"/>
                          </a:solidFill>
                          <a:latin typeface="Times New Roman"/>
                          <a:cs typeface="Times New Roman"/>
                        </a:rPr>
                        <a:t>DFH</a:t>
                      </a:r>
                      <a:endParaRPr sz="900">
                        <a:latin typeface="Times New Roman"/>
                        <a:cs typeface="Times New Roman"/>
                      </a:endParaRPr>
                    </a:p>
                  </a:txBody>
                  <a:tcPr marL="0" marR="0" marB="0" marT="23495"/>
                </a:tc>
                <a:tc vMerge="1">
                  <a:txBody>
                    <a:bodyPr/>
                    <a:lstStyle/>
                    <a:p>
                      <a:pPr/>
                    </a:p>
                  </a:txBody>
                  <a:tcPr marL="0" marR="0" marB="0" marT="0">
                    <a:lnT w="12700">
                      <a:solidFill>
                        <a:srgbClr val="010202"/>
                      </a:solidFill>
                      <a:prstDash val="solid"/>
                    </a:lnT>
                  </a:tcPr>
                </a:tc>
              </a:tr>
              <a:tr h="250824">
                <a:tc>
                  <a:txBody>
                    <a:bodyPr/>
                    <a:lstStyle/>
                    <a:p>
                      <a:pPr marL="28575">
                        <a:lnSpc>
                          <a:spcPct val="100000"/>
                        </a:lnSpc>
                        <a:spcBef>
                          <a:spcPts val="185"/>
                        </a:spcBef>
                      </a:pP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I</a:t>
                      </a:r>
                      <a:endParaRPr baseline="-31746" sz="1050">
                        <a:latin typeface="Times New Roman"/>
                        <a:cs typeface="Times New Roman"/>
                      </a:endParaRPr>
                    </a:p>
                  </a:txBody>
                  <a:tcPr marL="0" marR="0" marB="0" marT="23495"/>
                </a:tc>
                <a:tc>
                  <a:txBody>
                    <a:bodyPr/>
                    <a:lstStyle/>
                    <a:p>
                      <a:pPr algn="r" marR="12446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AC</a:t>
                      </a:r>
                      <a:r>
                        <a:rPr dirty="0" sz="900">
                          <a:solidFill>
                            <a:srgbClr val="010202"/>
                          </a:solidFill>
                          <a:latin typeface="Times New Roman"/>
                          <a:cs typeface="Times New Roman"/>
                        </a:rPr>
                        <a:t>3</a:t>
                      </a:r>
                      <a:endParaRPr sz="900">
                        <a:latin typeface="Times New Roman"/>
                        <a:cs typeface="Times New Roman"/>
                      </a:endParaRPr>
                    </a:p>
                  </a:txBody>
                  <a:tcPr marL="0" marR="0" marB="0" marT="23495"/>
                </a:tc>
                <a:tc>
                  <a:txBody>
                    <a:bodyPr/>
                    <a:lstStyle/>
                    <a:p>
                      <a:pPr algn="ctr" marR="33020">
                        <a:lnSpc>
                          <a:spcPct val="100000"/>
                        </a:lnSpc>
                        <a:spcBef>
                          <a:spcPts val="185"/>
                        </a:spcBef>
                      </a:pPr>
                      <a:r>
                        <a:rPr dirty="0" sz="900">
                          <a:solidFill>
                            <a:srgbClr val="010202"/>
                          </a:solidFill>
                          <a:latin typeface="Times New Roman"/>
                          <a:cs typeface="Times New Roman"/>
                        </a:rPr>
                        <a:t>+area</a:t>
                      </a:r>
                      <a:r>
                        <a:rPr dirty="0" sz="900" spc="-20">
                          <a:solidFill>
                            <a:srgbClr val="010202"/>
                          </a:solidFill>
                          <a:latin typeface="Times New Roman"/>
                          <a:cs typeface="Times New Roman"/>
                        </a:rPr>
                        <a:t> </a:t>
                      </a:r>
                      <a:r>
                        <a:rPr dirty="0" sz="900" i="1">
                          <a:solidFill>
                            <a:srgbClr val="010202"/>
                          </a:solidFill>
                          <a:latin typeface="Times New Roman"/>
                          <a:cs typeface="Times New Roman"/>
                        </a:rPr>
                        <a:t>CFI</a:t>
                      </a:r>
                      <a:endParaRPr sz="900">
                        <a:latin typeface="Times New Roman"/>
                        <a:cs typeface="Times New Roman"/>
                      </a:endParaRPr>
                    </a:p>
                  </a:txBody>
                  <a:tcPr marL="0" marR="0" marB="0" marT="23495"/>
                </a:tc>
                <a:tc vMerge="1">
                  <a:txBody>
                    <a:bodyPr/>
                    <a:lstStyle/>
                    <a:p>
                      <a:pPr/>
                    </a:p>
                  </a:txBody>
                  <a:tcPr marL="0" marR="0" marB="0" marT="0">
                    <a:lnT w="12700">
                      <a:solidFill>
                        <a:srgbClr val="010202"/>
                      </a:solidFill>
                      <a:prstDash val="solid"/>
                    </a:lnT>
                  </a:tcPr>
                </a:tc>
              </a:tr>
              <a:tr h="250825">
                <a:tc>
                  <a:txBody>
                    <a:bodyPr/>
                    <a:lstStyle/>
                    <a:p>
                      <a:pPr marL="28575">
                        <a:lnSpc>
                          <a:spcPct val="100000"/>
                        </a:lnSpc>
                        <a:spcBef>
                          <a:spcPts val="185"/>
                        </a:spcBef>
                      </a:pP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J</a:t>
                      </a:r>
                      <a:endParaRPr baseline="-31746" sz="1050">
                        <a:latin typeface="Times New Roman"/>
                        <a:cs typeface="Times New Roman"/>
                      </a:endParaRPr>
                    </a:p>
                  </a:txBody>
                  <a:tcPr marL="0" marR="0" marB="0" marT="23495"/>
                </a:tc>
                <a:tc>
                  <a:txBody>
                    <a:bodyPr/>
                    <a:lstStyle/>
                    <a:p>
                      <a:pPr algn="r" marR="1308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AB</a:t>
                      </a:r>
                      <a:r>
                        <a:rPr dirty="0" sz="900">
                          <a:solidFill>
                            <a:srgbClr val="010202"/>
                          </a:solidFill>
                          <a:latin typeface="Times New Roman"/>
                          <a:cs typeface="Times New Roman"/>
                        </a:rPr>
                        <a:t>2</a:t>
                      </a:r>
                      <a:endParaRPr sz="900">
                        <a:latin typeface="Times New Roman"/>
                        <a:cs typeface="Times New Roman"/>
                      </a:endParaRPr>
                    </a:p>
                  </a:txBody>
                  <a:tcPr marL="0" marR="0" marB="0" marT="23495"/>
                </a:tc>
                <a:tc>
                  <a:txBody>
                    <a:bodyPr/>
                    <a:lstStyle/>
                    <a:p>
                      <a:pPr algn="ctr" marR="26670">
                        <a:lnSpc>
                          <a:spcPct val="100000"/>
                        </a:lnSpc>
                        <a:spcBef>
                          <a:spcPts val="185"/>
                        </a:spcBef>
                      </a:pPr>
                      <a:r>
                        <a:rPr dirty="0" sz="900">
                          <a:solidFill>
                            <a:srgbClr val="010202"/>
                          </a:solidFill>
                          <a:latin typeface="Times New Roman"/>
                          <a:cs typeface="Times New Roman"/>
                        </a:rPr>
                        <a:t>+area</a:t>
                      </a:r>
                      <a:r>
                        <a:rPr dirty="0" sz="900" spc="-20">
                          <a:solidFill>
                            <a:srgbClr val="010202"/>
                          </a:solidFill>
                          <a:latin typeface="Times New Roman"/>
                          <a:cs typeface="Times New Roman"/>
                        </a:rPr>
                        <a:t> </a:t>
                      </a:r>
                      <a:r>
                        <a:rPr dirty="0" sz="900" i="1">
                          <a:solidFill>
                            <a:srgbClr val="010202"/>
                          </a:solidFill>
                          <a:latin typeface="Times New Roman"/>
                          <a:cs typeface="Times New Roman"/>
                        </a:rPr>
                        <a:t>BFJ</a:t>
                      </a:r>
                      <a:endParaRPr sz="900">
                        <a:latin typeface="Times New Roman"/>
                        <a:cs typeface="Times New Roman"/>
                      </a:endParaRPr>
                    </a:p>
                  </a:txBody>
                  <a:tcPr marL="0" marR="0" marB="0" marT="23495"/>
                </a:tc>
                <a:tc vMerge="1">
                  <a:txBody>
                    <a:bodyPr/>
                    <a:lstStyle/>
                    <a:p>
                      <a:pPr/>
                    </a:p>
                  </a:txBody>
                  <a:tcPr marL="0" marR="0" marB="0" marT="0">
                    <a:lnT w="12700">
                      <a:solidFill>
                        <a:srgbClr val="010202"/>
                      </a:solidFill>
                      <a:prstDash val="solid"/>
                    </a:lnT>
                  </a:tcPr>
                </a:tc>
              </a:tr>
              <a:tr h="250825">
                <a:tc>
                  <a:txBody>
                    <a:bodyPr/>
                    <a:lstStyle/>
                    <a:p>
                      <a:pPr marL="28575">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K</a:t>
                      </a:r>
                      <a:endParaRPr baseline="-31746" sz="1050">
                        <a:latin typeface="Times New Roman"/>
                        <a:cs typeface="Times New Roman"/>
                      </a:endParaRPr>
                    </a:p>
                  </a:txBody>
                  <a:tcPr marL="0" marR="0" marB="0" marT="23495"/>
                </a:tc>
                <a:tc>
                  <a:txBody>
                    <a:bodyPr/>
                    <a:lstStyle/>
                    <a:p>
                      <a:pPr algn="r" marR="12446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AC</a:t>
                      </a:r>
                      <a:r>
                        <a:rPr dirty="0" sz="900">
                          <a:solidFill>
                            <a:srgbClr val="010202"/>
                          </a:solidFill>
                          <a:latin typeface="Times New Roman"/>
                          <a:cs typeface="Times New Roman"/>
                        </a:rPr>
                        <a:t>3</a:t>
                      </a:r>
                      <a:endParaRPr sz="900">
                        <a:latin typeface="Times New Roman"/>
                        <a:cs typeface="Times New Roman"/>
                      </a:endParaRPr>
                    </a:p>
                  </a:txBody>
                  <a:tcPr marL="0" marR="0" marB="0" marT="23495"/>
                </a:tc>
                <a:tc>
                  <a:txBody>
                    <a:bodyPr/>
                    <a:lstStyle/>
                    <a:p>
                      <a:pPr algn="ctr" marR="33020">
                        <a:lnSpc>
                          <a:spcPct val="100000"/>
                        </a:lnSpc>
                        <a:spcBef>
                          <a:spcPts val="185"/>
                        </a:spcBef>
                      </a:pPr>
                      <a:r>
                        <a:rPr dirty="0" sz="900">
                          <a:solidFill>
                            <a:srgbClr val="010202"/>
                          </a:solidFill>
                          <a:latin typeface="Times New Roman"/>
                          <a:cs typeface="Times New Roman"/>
                        </a:rPr>
                        <a:t>+area</a:t>
                      </a:r>
                      <a:r>
                        <a:rPr dirty="0" sz="900" spc="-20">
                          <a:solidFill>
                            <a:srgbClr val="010202"/>
                          </a:solidFill>
                          <a:latin typeface="Times New Roman"/>
                          <a:cs typeface="Times New Roman"/>
                        </a:rPr>
                        <a:t> </a:t>
                      </a:r>
                      <a:r>
                        <a:rPr dirty="0" sz="900" i="1">
                          <a:solidFill>
                            <a:srgbClr val="010202"/>
                          </a:solidFill>
                          <a:latin typeface="Times New Roman"/>
                          <a:cs typeface="Times New Roman"/>
                        </a:rPr>
                        <a:t>CFI</a:t>
                      </a:r>
                      <a:endParaRPr sz="900">
                        <a:latin typeface="Times New Roman"/>
                        <a:cs typeface="Times New Roman"/>
                      </a:endParaRPr>
                    </a:p>
                  </a:txBody>
                  <a:tcPr marL="0" marR="0" marB="0" marT="23495"/>
                </a:tc>
                <a:tc>
                  <a:txBody>
                    <a:bodyPr/>
                    <a:lstStyle/>
                    <a:p>
                      <a:pPr marL="90805">
                        <a:lnSpc>
                          <a:spcPct val="100000"/>
                        </a:lnSpc>
                        <a:spcBef>
                          <a:spcPts val="185"/>
                        </a:spcBef>
                      </a:pPr>
                      <a:r>
                        <a:rPr dirty="0" sz="900" spc="10">
                          <a:solidFill>
                            <a:srgbClr val="010202"/>
                          </a:solidFill>
                          <a:latin typeface="Times New Roman"/>
                          <a:cs typeface="Times New Roman"/>
                        </a:rPr>
                        <a:t>–area</a:t>
                      </a:r>
                      <a:r>
                        <a:rPr dirty="0" sz="900" spc="-5">
                          <a:solidFill>
                            <a:srgbClr val="010202"/>
                          </a:solidFill>
                          <a:latin typeface="Times New Roman"/>
                          <a:cs typeface="Times New Roman"/>
                        </a:rPr>
                        <a:t> </a:t>
                      </a:r>
                      <a:r>
                        <a:rPr dirty="0" sz="900" i="1">
                          <a:solidFill>
                            <a:srgbClr val="010202"/>
                          </a:solidFill>
                          <a:latin typeface="Times New Roman"/>
                          <a:cs typeface="Times New Roman"/>
                        </a:rPr>
                        <a:t>IJK</a:t>
                      </a:r>
                      <a:endParaRPr sz="900">
                        <a:latin typeface="Times New Roman"/>
                        <a:cs typeface="Times New Roman"/>
                      </a:endParaRPr>
                    </a:p>
                  </a:txBody>
                  <a:tcPr marL="0" marR="0" marB="0" marT="23495"/>
                </a:tc>
              </a:tr>
              <a:tr h="250825">
                <a:tc>
                  <a:txBody>
                    <a:bodyPr/>
                    <a:lstStyle/>
                    <a:p>
                      <a:pPr marL="28575">
                        <a:lnSpc>
                          <a:spcPct val="100000"/>
                        </a:lnSpc>
                        <a:spcBef>
                          <a:spcPts val="185"/>
                        </a:spcBef>
                      </a:pP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L</a:t>
                      </a:r>
                      <a:endParaRPr baseline="-31746" sz="1050">
                        <a:latin typeface="Times New Roman"/>
                        <a:cs typeface="Times New Roman"/>
                      </a:endParaRPr>
                    </a:p>
                  </a:txBody>
                  <a:tcPr marL="0" marR="0" marB="0" marT="23495"/>
                </a:tc>
                <a:tc>
                  <a:txBody>
                    <a:bodyPr/>
                    <a:lstStyle/>
                    <a:p>
                      <a:pPr algn="r" marR="1181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AD</a:t>
                      </a:r>
                      <a:r>
                        <a:rPr dirty="0" sz="900">
                          <a:solidFill>
                            <a:srgbClr val="010202"/>
                          </a:solidFill>
                          <a:latin typeface="Times New Roman"/>
                          <a:cs typeface="Times New Roman"/>
                        </a:rPr>
                        <a:t>4</a:t>
                      </a:r>
                      <a:endParaRPr sz="900">
                        <a:latin typeface="Times New Roman"/>
                        <a:cs typeface="Times New Roman"/>
                      </a:endParaRPr>
                    </a:p>
                  </a:txBody>
                  <a:tcPr marL="0" marR="0" marB="0" marT="23495"/>
                </a:tc>
                <a:tc>
                  <a:txBody>
                    <a:bodyPr/>
                    <a:lstStyle/>
                    <a:p>
                      <a:pPr algn="ctr" marL="21590">
                        <a:lnSpc>
                          <a:spcPct val="100000"/>
                        </a:lnSpc>
                        <a:spcBef>
                          <a:spcPts val="185"/>
                        </a:spcBef>
                      </a:pPr>
                      <a:r>
                        <a:rPr dirty="0" sz="900" i="1">
                          <a:solidFill>
                            <a:srgbClr val="010202"/>
                          </a:solidFill>
                          <a:latin typeface="Times New Roman"/>
                          <a:cs typeface="Times New Roman"/>
                        </a:rPr>
                        <a:t>+</a:t>
                      </a:r>
                      <a:r>
                        <a:rPr dirty="0" sz="900">
                          <a:solidFill>
                            <a:srgbClr val="010202"/>
                          </a:solidFill>
                          <a:latin typeface="Times New Roman"/>
                          <a:cs typeface="Times New Roman"/>
                        </a:rPr>
                        <a:t>area</a:t>
                      </a:r>
                      <a:r>
                        <a:rPr dirty="0" sz="900" spc="-25">
                          <a:solidFill>
                            <a:srgbClr val="010202"/>
                          </a:solidFill>
                          <a:latin typeface="Times New Roman"/>
                          <a:cs typeface="Times New Roman"/>
                        </a:rPr>
                        <a:t> </a:t>
                      </a:r>
                      <a:r>
                        <a:rPr dirty="0" sz="900" spc="-5" i="1">
                          <a:solidFill>
                            <a:srgbClr val="010202"/>
                          </a:solidFill>
                          <a:latin typeface="Times New Roman"/>
                          <a:cs typeface="Times New Roman"/>
                        </a:rPr>
                        <a:t>DFH</a:t>
                      </a:r>
                      <a:endParaRPr sz="900">
                        <a:latin typeface="Times New Roman"/>
                        <a:cs typeface="Times New Roman"/>
                      </a:endParaRPr>
                    </a:p>
                  </a:txBody>
                  <a:tcPr marL="0" marR="0" marB="0" marT="23495"/>
                </a:tc>
                <a:tc>
                  <a:txBody>
                    <a:bodyPr/>
                    <a:lstStyle/>
                    <a:p>
                      <a:pPr marL="90805">
                        <a:lnSpc>
                          <a:spcPct val="100000"/>
                        </a:lnSpc>
                        <a:spcBef>
                          <a:spcPts val="185"/>
                        </a:spcBef>
                      </a:pPr>
                      <a:r>
                        <a:rPr dirty="0" sz="900" spc="30" i="1">
                          <a:solidFill>
                            <a:srgbClr val="010202"/>
                          </a:solidFill>
                          <a:latin typeface="Times New Roman"/>
                          <a:cs typeface="Times New Roman"/>
                        </a:rPr>
                        <a:t>–</a:t>
                      </a:r>
                      <a:r>
                        <a:rPr dirty="0" sz="900" spc="30">
                          <a:solidFill>
                            <a:srgbClr val="010202"/>
                          </a:solidFill>
                          <a:latin typeface="Times New Roman"/>
                          <a:cs typeface="Times New Roman"/>
                        </a:rPr>
                        <a:t>area</a:t>
                      </a:r>
                      <a:r>
                        <a:rPr dirty="0" sz="900" spc="-5">
                          <a:solidFill>
                            <a:srgbClr val="010202"/>
                          </a:solidFill>
                          <a:latin typeface="Times New Roman"/>
                          <a:cs typeface="Times New Roman"/>
                        </a:rPr>
                        <a:t> </a:t>
                      </a:r>
                      <a:r>
                        <a:rPr dirty="0" sz="900" i="1">
                          <a:solidFill>
                            <a:srgbClr val="010202"/>
                          </a:solidFill>
                          <a:latin typeface="Times New Roman"/>
                          <a:cs typeface="Times New Roman"/>
                        </a:rPr>
                        <a:t>HJL</a:t>
                      </a:r>
                      <a:endParaRPr sz="900">
                        <a:latin typeface="Times New Roman"/>
                        <a:cs typeface="Times New Roman"/>
                      </a:endParaRPr>
                    </a:p>
                  </a:txBody>
                  <a:tcPr marL="0" marR="0" marB="0" marT="23495"/>
                </a:tc>
              </a:tr>
              <a:tr h="250824">
                <a:tc>
                  <a:txBody>
                    <a:bodyPr/>
                    <a:lstStyle/>
                    <a:p>
                      <a:pPr marL="28575">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M</a:t>
                      </a:r>
                      <a:endParaRPr baseline="-31746" sz="1050">
                        <a:latin typeface="Times New Roman"/>
                        <a:cs typeface="Times New Roman"/>
                      </a:endParaRPr>
                    </a:p>
                  </a:txBody>
                  <a:tcPr marL="0" marR="0" marB="0" marT="23495"/>
                </a:tc>
                <a:tc>
                  <a:txBody>
                    <a:bodyPr/>
                    <a:lstStyle/>
                    <a:p>
                      <a:pPr algn="r" marR="12446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AE</a:t>
                      </a:r>
                      <a:r>
                        <a:rPr dirty="0" sz="900">
                          <a:solidFill>
                            <a:srgbClr val="010202"/>
                          </a:solidFill>
                          <a:latin typeface="Times New Roman"/>
                          <a:cs typeface="Times New Roman"/>
                        </a:rPr>
                        <a:t>F</a:t>
                      </a:r>
                      <a:endParaRPr sz="900">
                        <a:latin typeface="Times New Roman"/>
                        <a:cs typeface="Times New Roman"/>
                      </a:endParaRPr>
                    </a:p>
                  </a:txBody>
                  <a:tcPr marL="0" marR="0" marB="0" marT="23495"/>
                </a:tc>
                <a:tc>
                  <a:txBody>
                    <a:bodyPr/>
                    <a:lstStyle/>
                    <a:p>
                      <a:pPr algn="ctr">
                        <a:lnSpc>
                          <a:spcPct val="100000"/>
                        </a:lnSpc>
                        <a:spcBef>
                          <a:spcPts val="185"/>
                        </a:spcBef>
                      </a:pPr>
                      <a:r>
                        <a:rPr dirty="0" sz="900">
                          <a:solidFill>
                            <a:srgbClr val="010202"/>
                          </a:solidFill>
                          <a:latin typeface="Times New Roman"/>
                          <a:cs typeface="Times New Roman"/>
                        </a:rPr>
                        <a:t>+area</a:t>
                      </a:r>
                      <a:r>
                        <a:rPr dirty="0" sz="900" spc="-20">
                          <a:solidFill>
                            <a:srgbClr val="010202"/>
                          </a:solidFill>
                          <a:latin typeface="Times New Roman"/>
                          <a:cs typeface="Times New Roman"/>
                        </a:rPr>
                        <a:t> </a:t>
                      </a:r>
                      <a:r>
                        <a:rPr dirty="0" sz="900" i="1">
                          <a:solidFill>
                            <a:srgbClr val="010202"/>
                          </a:solidFill>
                          <a:latin typeface="Times New Roman"/>
                          <a:cs typeface="Times New Roman"/>
                        </a:rPr>
                        <a:t>EFG</a:t>
                      </a:r>
                      <a:endParaRPr sz="900">
                        <a:latin typeface="Times New Roman"/>
                        <a:cs typeface="Times New Roman"/>
                      </a:endParaRPr>
                    </a:p>
                  </a:txBody>
                  <a:tcPr marL="0" marR="0" marB="0" marT="23495"/>
                </a:tc>
                <a:tc>
                  <a:txBody>
                    <a:bodyPr/>
                    <a:lstStyle/>
                    <a:p>
                      <a:pPr marL="90805">
                        <a:lnSpc>
                          <a:spcPct val="100000"/>
                        </a:lnSpc>
                        <a:spcBef>
                          <a:spcPts val="185"/>
                        </a:spcBef>
                      </a:pPr>
                      <a:r>
                        <a:rPr dirty="0" sz="900" spc="30" i="1">
                          <a:solidFill>
                            <a:srgbClr val="010202"/>
                          </a:solidFill>
                          <a:latin typeface="Times New Roman"/>
                          <a:cs typeface="Times New Roman"/>
                        </a:rPr>
                        <a:t>–</a:t>
                      </a:r>
                      <a:r>
                        <a:rPr dirty="0" sz="900" spc="30">
                          <a:solidFill>
                            <a:srgbClr val="010202"/>
                          </a:solidFill>
                          <a:latin typeface="Times New Roman"/>
                          <a:cs typeface="Times New Roman"/>
                        </a:rPr>
                        <a:t>area</a:t>
                      </a:r>
                      <a:r>
                        <a:rPr dirty="0" sz="900" spc="-5">
                          <a:solidFill>
                            <a:srgbClr val="010202"/>
                          </a:solidFill>
                          <a:latin typeface="Times New Roman"/>
                          <a:cs typeface="Times New Roman"/>
                        </a:rPr>
                        <a:t> </a:t>
                      </a:r>
                      <a:r>
                        <a:rPr dirty="0" sz="900" i="1">
                          <a:solidFill>
                            <a:srgbClr val="010202"/>
                          </a:solidFill>
                          <a:latin typeface="Times New Roman"/>
                          <a:cs typeface="Times New Roman"/>
                        </a:rPr>
                        <a:t>GJM</a:t>
                      </a:r>
                      <a:endParaRPr sz="900">
                        <a:latin typeface="Times New Roman"/>
                        <a:cs typeface="Times New Roman"/>
                      </a:endParaRPr>
                    </a:p>
                  </a:txBody>
                  <a:tcPr marL="0" marR="0" marB="0" marT="23495"/>
                </a:tc>
              </a:tr>
              <a:tr h="250825">
                <a:tc>
                  <a:txBody>
                    <a:bodyPr/>
                    <a:lstStyle/>
                    <a:p>
                      <a:pPr marL="28575">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N</a:t>
                      </a:r>
                      <a:endParaRPr baseline="-31746" sz="1050">
                        <a:latin typeface="Times New Roman"/>
                        <a:cs typeface="Times New Roman"/>
                      </a:endParaRPr>
                    </a:p>
                  </a:txBody>
                  <a:tcPr marL="0" marR="0" marB="0" marT="23495"/>
                </a:tc>
                <a:tc>
                  <a:txBody>
                    <a:bodyPr/>
                    <a:lstStyle/>
                    <a:p>
                      <a:pPr algn="r" marR="1308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AF</a:t>
                      </a:r>
                      <a:r>
                        <a:rPr dirty="0" sz="900">
                          <a:solidFill>
                            <a:srgbClr val="010202"/>
                          </a:solidFill>
                          <a:latin typeface="Times New Roman"/>
                          <a:cs typeface="Times New Roman"/>
                        </a:rPr>
                        <a:t>6</a:t>
                      </a:r>
                      <a:endParaRPr sz="900">
                        <a:latin typeface="Times New Roman"/>
                        <a:cs typeface="Times New Roman"/>
                      </a:endParaRPr>
                    </a:p>
                  </a:txBody>
                  <a:tcPr marL="0" marR="0" marB="0" marT="23495"/>
                </a:tc>
                <a:tc>
                  <a:txBody>
                    <a:bodyPr/>
                    <a:lstStyle/>
                    <a:p>
                      <a:pPr>
                        <a:lnSpc>
                          <a:spcPct val="100000"/>
                        </a:lnSpc>
                      </a:pPr>
                      <a:endParaRPr sz="900">
                        <a:latin typeface="Times New Roman"/>
                        <a:cs typeface="Times New Roman"/>
                      </a:endParaRPr>
                    </a:p>
                  </a:txBody>
                  <a:tcPr marL="0" marR="0" marB="0" marT="0"/>
                </a:tc>
                <a:tc>
                  <a:txBody>
                    <a:bodyPr/>
                    <a:lstStyle/>
                    <a:p>
                      <a:pPr marL="90805">
                        <a:lnSpc>
                          <a:spcPct val="100000"/>
                        </a:lnSpc>
                        <a:spcBef>
                          <a:spcPts val="185"/>
                        </a:spcBef>
                      </a:pPr>
                      <a:r>
                        <a:rPr dirty="0" sz="900" spc="30" i="1">
                          <a:solidFill>
                            <a:srgbClr val="010202"/>
                          </a:solidFill>
                          <a:latin typeface="Times New Roman"/>
                          <a:cs typeface="Times New Roman"/>
                        </a:rPr>
                        <a:t>–</a:t>
                      </a:r>
                      <a:r>
                        <a:rPr dirty="0" sz="900" spc="30">
                          <a:solidFill>
                            <a:srgbClr val="010202"/>
                          </a:solidFill>
                          <a:latin typeface="Times New Roman"/>
                          <a:cs typeface="Times New Roman"/>
                        </a:rPr>
                        <a:t>area</a:t>
                      </a:r>
                      <a:r>
                        <a:rPr dirty="0" sz="900" spc="-5">
                          <a:solidFill>
                            <a:srgbClr val="010202"/>
                          </a:solidFill>
                          <a:latin typeface="Times New Roman"/>
                          <a:cs typeface="Times New Roman"/>
                        </a:rPr>
                        <a:t> </a:t>
                      </a:r>
                      <a:r>
                        <a:rPr dirty="0" sz="900" i="1">
                          <a:solidFill>
                            <a:srgbClr val="010202"/>
                          </a:solidFill>
                          <a:latin typeface="Times New Roman"/>
                          <a:cs typeface="Times New Roman"/>
                        </a:rPr>
                        <a:t>FJN</a:t>
                      </a:r>
                      <a:endParaRPr sz="900">
                        <a:latin typeface="Times New Roman"/>
                        <a:cs typeface="Times New Roman"/>
                      </a:endParaRPr>
                    </a:p>
                  </a:txBody>
                  <a:tcPr marL="0" marR="0" marB="0" marT="23495"/>
                </a:tc>
              </a:tr>
              <a:tr h="248453">
                <a:tc>
                  <a:txBody>
                    <a:bodyPr/>
                    <a:lstStyle/>
                    <a:p>
                      <a:pPr marL="27940">
                        <a:lnSpc>
                          <a:spcPct val="100000"/>
                        </a:lnSpc>
                        <a:spcBef>
                          <a:spcPts val="185"/>
                        </a:spcBef>
                      </a:pPr>
                      <a:r>
                        <a:rPr dirty="0" sz="900" spc="5" i="1">
                          <a:solidFill>
                            <a:srgbClr val="010202"/>
                          </a:solidFill>
                          <a:latin typeface="Times New Roman"/>
                          <a:cs typeface="Times New Roman"/>
                        </a:rPr>
                        <a:t>G</a:t>
                      </a:r>
                      <a:r>
                        <a:rPr dirty="0" baseline="-31746" sz="1050" spc="7" i="1">
                          <a:solidFill>
                            <a:srgbClr val="010202"/>
                          </a:solidFill>
                          <a:latin typeface="Times New Roman"/>
                          <a:cs typeface="Times New Roman"/>
                        </a:rPr>
                        <a:t>o</a:t>
                      </a:r>
                      <a:endParaRPr baseline="-31746" sz="1050">
                        <a:latin typeface="Times New Roman"/>
                        <a:cs typeface="Times New Roman"/>
                      </a:endParaRPr>
                    </a:p>
                  </a:txBody>
                  <a:tcPr marL="0" marR="0" marB="0" marT="23495">
                    <a:lnB w="12700">
                      <a:solidFill>
                        <a:srgbClr val="010202"/>
                      </a:solidFill>
                      <a:prstDash val="solid"/>
                    </a:lnB>
                  </a:tcPr>
                </a:tc>
                <a:tc>
                  <a:txBody>
                    <a:bodyPr/>
                    <a:lstStyle/>
                    <a:p>
                      <a:pPr algn="r" marR="130810">
                        <a:lnSpc>
                          <a:spcPct val="100000"/>
                        </a:lnSpc>
                        <a:spcBef>
                          <a:spcPts val="185"/>
                        </a:spcBef>
                      </a:pPr>
                      <a:r>
                        <a:rPr dirty="0" sz="900">
                          <a:solidFill>
                            <a:srgbClr val="010202"/>
                          </a:solidFill>
                          <a:latin typeface="Times New Roman"/>
                          <a:cs typeface="Times New Roman"/>
                        </a:rPr>
                        <a:t>=</a:t>
                      </a:r>
                      <a:r>
                        <a:rPr dirty="0" sz="900" i="1">
                          <a:solidFill>
                            <a:srgbClr val="010202"/>
                          </a:solidFill>
                          <a:latin typeface="Times New Roman"/>
                          <a:cs typeface="Times New Roman"/>
                        </a:rPr>
                        <a:t>G</a:t>
                      </a:r>
                      <a:r>
                        <a:rPr dirty="0" baseline="-31746" sz="1050" i="1">
                          <a:solidFill>
                            <a:srgbClr val="010202"/>
                          </a:solidFill>
                          <a:latin typeface="Times New Roman"/>
                          <a:cs typeface="Times New Roman"/>
                        </a:rPr>
                        <a:t>A</a:t>
                      </a:r>
                      <a:r>
                        <a:rPr dirty="0" sz="900">
                          <a:solidFill>
                            <a:srgbClr val="010202"/>
                          </a:solidFill>
                          <a:latin typeface="Times New Roman"/>
                          <a:cs typeface="Times New Roman"/>
                        </a:rPr>
                        <a:t>+area</a:t>
                      </a:r>
                      <a:r>
                        <a:rPr dirty="0" sz="900" spc="-100">
                          <a:solidFill>
                            <a:srgbClr val="010202"/>
                          </a:solidFill>
                          <a:latin typeface="Times New Roman"/>
                          <a:cs typeface="Times New Roman"/>
                        </a:rPr>
                        <a:t> </a:t>
                      </a:r>
                      <a:r>
                        <a:rPr dirty="0" sz="900">
                          <a:solidFill>
                            <a:srgbClr val="010202"/>
                          </a:solidFill>
                          <a:latin typeface="Times New Roman"/>
                          <a:cs typeface="Times New Roman"/>
                        </a:rPr>
                        <a:t>l</a:t>
                      </a:r>
                      <a:r>
                        <a:rPr dirty="0" sz="900" i="1">
                          <a:solidFill>
                            <a:srgbClr val="010202"/>
                          </a:solidFill>
                          <a:latin typeface="Times New Roman"/>
                          <a:cs typeface="Times New Roman"/>
                        </a:rPr>
                        <a:t>AF</a:t>
                      </a:r>
                      <a:r>
                        <a:rPr dirty="0" sz="900">
                          <a:solidFill>
                            <a:srgbClr val="010202"/>
                          </a:solidFill>
                          <a:latin typeface="Times New Roman"/>
                          <a:cs typeface="Times New Roman"/>
                        </a:rPr>
                        <a:t>6</a:t>
                      </a:r>
                      <a:endParaRPr sz="900">
                        <a:latin typeface="Times New Roman"/>
                        <a:cs typeface="Times New Roman"/>
                      </a:endParaRPr>
                    </a:p>
                  </a:txBody>
                  <a:tcPr marL="0" marR="0" marB="0" marT="23495">
                    <a:lnB w="12700">
                      <a:solidFill>
                        <a:srgbClr val="010202"/>
                      </a:solidFill>
                      <a:prstDash val="solid"/>
                    </a:lnB>
                  </a:tcPr>
                </a:tc>
                <a:tc>
                  <a:txBody>
                    <a:bodyPr/>
                    <a:lstStyle/>
                    <a:p>
                      <a:pPr>
                        <a:lnSpc>
                          <a:spcPct val="100000"/>
                        </a:lnSpc>
                      </a:pPr>
                      <a:endParaRPr sz="900">
                        <a:latin typeface="Times New Roman"/>
                        <a:cs typeface="Times New Roman"/>
                      </a:endParaRPr>
                    </a:p>
                  </a:txBody>
                  <a:tcPr marL="0" marR="0" marB="0" marT="0">
                    <a:lnB w="12700">
                      <a:solidFill>
                        <a:srgbClr val="010202"/>
                      </a:solidFill>
                      <a:prstDash val="solid"/>
                    </a:lnB>
                  </a:tcPr>
                </a:tc>
                <a:tc>
                  <a:txBody>
                    <a:bodyPr/>
                    <a:lstStyle/>
                    <a:p>
                      <a:pPr marL="90805">
                        <a:lnSpc>
                          <a:spcPct val="100000"/>
                        </a:lnSpc>
                        <a:spcBef>
                          <a:spcPts val="185"/>
                        </a:spcBef>
                      </a:pPr>
                      <a:r>
                        <a:rPr dirty="0" sz="900" spc="30" i="1">
                          <a:solidFill>
                            <a:srgbClr val="010202"/>
                          </a:solidFill>
                          <a:latin typeface="Times New Roman"/>
                          <a:cs typeface="Times New Roman"/>
                        </a:rPr>
                        <a:t>–</a:t>
                      </a:r>
                      <a:r>
                        <a:rPr dirty="0" sz="900" spc="30">
                          <a:solidFill>
                            <a:srgbClr val="010202"/>
                          </a:solidFill>
                          <a:latin typeface="Times New Roman"/>
                          <a:cs typeface="Times New Roman"/>
                        </a:rPr>
                        <a:t>area </a:t>
                      </a:r>
                      <a:r>
                        <a:rPr dirty="0" sz="900" i="1">
                          <a:solidFill>
                            <a:srgbClr val="010202"/>
                          </a:solidFill>
                          <a:latin typeface="Times New Roman"/>
                          <a:cs typeface="Times New Roman"/>
                        </a:rPr>
                        <a:t>FJN+</a:t>
                      </a:r>
                      <a:r>
                        <a:rPr dirty="0" sz="900">
                          <a:solidFill>
                            <a:srgbClr val="010202"/>
                          </a:solidFill>
                          <a:latin typeface="Times New Roman"/>
                          <a:cs typeface="Times New Roman"/>
                        </a:rPr>
                        <a:t>area</a:t>
                      </a:r>
                      <a:r>
                        <a:rPr dirty="0" sz="900" spc="-50">
                          <a:solidFill>
                            <a:srgbClr val="010202"/>
                          </a:solidFill>
                          <a:latin typeface="Times New Roman"/>
                          <a:cs typeface="Times New Roman"/>
                        </a:rPr>
                        <a:t> </a:t>
                      </a:r>
                      <a:r>
                        <a:rPr dirty="0" sz="900">
                          <a:solidFill>
                            <a:srgbClr val="010202"/>
                          </a:solidFill>
                          <a:latin typeface="Times New Roman"/>
                          <a:cs typeface="Times New Roman"/>
                        </a:rPr>
                        <a:t>6</a:t>
                      </a:r>
                      <a:r>
                        <a:rPr dirty="0" sz="900" i="1">
                          <a:solidFill>
                            <a:srgbClr val="010202"/>
                          </a:solidFill>
                          <a:latin typeface="Times New Roman"/>
                          <a:cs typeface="Times New Roman"/>
                        </a:rPr>
                        <a:t>NO</a:t>
                      </a:r>
                      <a:r>
                        <a:rPr dirty="0" sz="900">
                          <a:solidFill>
                            <a:srgbClr val="010202"/>
                          </a:solidFill>
                          <a:latin typeface="Times New Roman"/>
                          <a:cs typeface="Times New Roman"/>
                        </a:rPr>
                        <a:t>7</a:t>
                      </a:r>
                      <a:endParaRPr sz="900">
                        <a:latin typeface="Times New Roman"/>
                        <a:cs typeface="Times New Roman"/>
                      </a:endParaRPr>
                    </a:p>
                  </a:txBody>
                  <a:tcPr marL="0" marR="0" marB="0" marT="23495">
                    <a:lnB w="12700">
                      <a:solidFill>
                        <a:srgbClr val="010202"/>
                      </a:solidFill>
                      <a:prstDash val="solid"/>
                    </a:lnB>
                  </a:tcPr>
                </a:tc>
              </a:tr>
            </a:tbl>
          </a:graphicData>
        </a:graphic>
      </p:graphicFrame>
      <p:sp>
        <p:nvSpPr>
          <p:cNvPr id="4" name="object 4"/>
          <p:cNvSpPr txBox="1"/>
          <p:nvPr/>
        </p:nvSpPr>
        <p:spPr>
          <a:xfrm>
            <a:off x="406234" y="403225"/>
            <a:ext cx="4685665" cy="3201670"/>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216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50800" marR="53975" indent="123189">
              <a:lnSpc>
                <a:spcPct val="126800"/>
              </a:lnSpc>
              <a:spcBef>
                <a:spcPts val="969"/>
              </a:spcBef>
            </a:pPr>
            <a:r>
              <a:rPr dirty="0" sz="1000" spc="-5">
                <a:solidFill>
                  <a:srgbClr val="010202"/>
                </a:solidFill>
                <a:latin typeface="Times New Roman"/>
                <a:cs typeface="Times New Roman"/>
              </a:rPr>
              <a:t>Fig. 8.8 shows that, as the pressure is increased from </a:t>
            </a:r>
            <a:r>
              <a:rPr dirty="0" baseline="-33333" sz="1125" spc="-127">
                <a:solidFill>
                  <a:srgbClr val="010202"/>
                </a:solidFill>
                <a:latin typeface="Times New Roman"/>
                <a:cs typeface="Times New Roman"/>
              </a:rPr>
              <a:t>1</a:t>
            </a:r>
            <a:r>
              <a:rPr dirty="0" sz="1000" spc="-85" i="1">
                <a:solidFill>
                  <a:srgbClr val="010202"/>
                </a:solidFill>
                <a:latin typeface="Times New Roman"/>
                <a:cs typeface="Times New Roman"/>
              </a:rPr>
              <a:t>P </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value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increases. At  pressures greater than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three states of existence become available to the system; for  </a:t>
            </a:r>
            <a:r>
              <a:rPr dirty="0" sz="1000">
                <a:solidFill>
                  <a:srgbClr val="010202"/>
                </a:solidFill>
                <a:latin typeface="Times New Roman"/>
                <a:cs typeface="Times New Roman"/>
              </a:rPr>
              <a:t>example,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3   </a:t>
            </a:r>
            <a:r>
              <a:rPr dirty="0" sz="1000" spc="-5">
                <a:solidFill>
                  <a:srgbClr val="010202"/>
                </a:solidFill>
                <a:latin typeface="Times New Roman"/>
                <a:cs typeface="Times New Roman"/>
              </a:rPr>
              <a:t>the  three  states  are  given  by  the  points  </a:t>
            </a:r>
            <a:r>
              <a:rPr dirty="0" sz="1000" spc="-5" i="1">
                <a:solidFill>
                  <a:srgbClr val="010202"/>
                </a:solidFill>
                <a:latin typeface="Times New Roman"/>
                <a:cs typeface="Times New Roman"/>
              </a:rPr>
              <a:t>I,  K,  </a:t>
            </a:r>
            <a:r>
              <a:rPr dirty="0" sz="1000">
                <a:solidFill>
                  <a:srgbClr val="010202"/>
                </a:solidFill>
                <a:latin typeface="Times New Roman"/>
                <a:cs typeface="Times New Roman"/>
              </a:rPr>
              <a:t>and  </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The  stable,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or</a:t>
            </a:r>
            <a:endParaRPr sz="1000">
              <a:latin typeface="Times New Roman"/>
              <a:cs typeface="Times New Roman"/>
            </a:endParaRPr>
          </a:p>
          <a:p>
            <a:pPr algn="just" marL="50800" marR="53975">
              <a:lnSpc>
                <a:spcPct val="100000"/>
              </a:lnSpc>
              <a:spcBef>
                <a:spcPts val="370"/>
              </a:spcBef>
            </a:pPr>
            <a:r>
              <a:rPr dirty="0" sz="1000">
                <a:solidFill>
                  <a:srgbClr val="010202"/>
                </a:solidFill>
                <a:latin typeface="Times New Roman"/>
                <a:cs typeface="Times New Roman"/>
              </a:rPr>
              <a:t>equilibrium, state is that with the lowest Gibbs free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and hence over the range </a:t>
            </a:r>
            <a:r>
              <a:rPr dirty="0" sz="1000" spc="-5">
                <a:solidFill>
                  <a:srgbClr val="010202"/>
                </a:solidFill>
                <a:latin typeface="Times New Roman"/>
                <a:cs typeface="Times New Roman"/>
              </a:rPr>
              <a:t>of  pressure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baseline="-33333" sz="1125" spc="165">
                <a:solidFill>
                  <a:srgbClr val="010202"/>
                </a:solidFill>
                <a:latin typeface="Times New Roman"/>
                <a:cs typeface="Times New Roman"/>
              </a:rPr>
              <a:t> </a:t>
            </a:r>
            <a:r>
              <a:rPr dirty="0" sz="1000">
                <a:solidFill>
                  <a:srgbClr val="010202"/>
                </a:solidFill>
                <a:latin typeface="Times New Roman"/>
                <a:cs typeface="Times New Roman"/>
              </a:rPr>
              <a:t>to</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4</a:t>
            </a:r>
            <a:r>
              <a:rPr dirty="0" baseline="-33333" sz="1125" spc="1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stable</a:t>
            </a:r>
            <a:r>
              <a:rPr dirty="0" sz="1000" spc="45">
                <a:solidFill>
                  <a:srgbClr val="010202"/>
                </a:solidFill>
                <a:latin typeface="Times New Roman"/>
                <a:cs typeface="Times New Roman"/>
              </a:rPr>
              <a:t> </a:t>
            </a:r>
            <a:r>
              <a:rPr dirty="0" sz="1000">
                <a:solidFill>
                  <a:srgbClr val="010202"/>
                </a:solidFill>
                <a:latin typeface="Times New Roman"/>
                <a:cs typeface="Times New Roman"/>
              </a:rPr>
              <a:t>states</a:t>
            </a:r>
            <a:r>
              <a:rPr dirty="0" sz="1000" spc="45">
                <a:solidFill>
                  <a:srgbClr val="010202"/>
                </a:solidFill>
                <a:latin typeface="Times New Roman"/>
                <a:cs typeface="Times New Roman"/>
              </a:rPr>
              <a:t> </a:t>
            </a:r>
            <a:r>
              <a:rPr dirty="0" sz="1000">
                <a:solidFill>
                  <a:srgbClr val="010202"/>
                </a:solidFill>
                <a:latin typeface="Times New Roman"/>
                <a:cs typeface="Times New Roman"/>
              </a:rPr>
              <a:t>lie</a:t>
            </a:r>
            <a:r>
              <a:rPr dirty="0" sz="1000" spc="50">
                <a:solidFill>
                  <a:srgbClr val="010202"/>
                </a:solidFill>
                <a:latin typeface="Times New Roman"/>
                <a:cs typeface="Times New Roman"/>
              </a:rPr>
              <a:t> </a:t>
            </a:r>
            <a:r>
              <a:rPr dirty="0" sz="1000">
                <a:solidFill>
                  <a:srgbClr val="010202"/>
                </a:solidFill>
                <a:latin typeface="Times New Roman"/>
                <a:cs typeface="Times New Roman"/>
              </a:rPr>
              <a:t>on</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line</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BCD</a:t>
            </a:r>
            <a:r>
              <a:rPr dirty="0" sz="1000">
                <a:solidFill>
                  <a:srgbClr val="010202"/>
                </a:solidFill>
                <a:latin typeface="Times New Roman"/>
                <a:cs typeface="Times New Roman"/>
              </a:rPr>
              <a: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increased</a:t>
            </a:r>
            <a:endParaRPr sz="1000">
              <a:latin typeface="Times New Roman"/>
              <a:cs typeface="Times New Roman"/>
            </a:endParaRPr>
          </a:p>
          <a:p>
            <a:pPr algn="just" marL="50800" marR="51435" indent="-635">
              <a:lnSpc>
                <a:spcPct val="130900"/>
              </a:lnSpc>
            </a:pPr>
            <a:r>
              <a:rPr dirty="0" sz="1000">
                <a:solidFill>
                  <a:srgbClr val="010202"/>
                </a:solidFill>
                <a:latin typeface="Times New Roman"/>
                <a:cs typeface="Times New Roman"/>
              </a:rPr>
              <a:t>above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4 </a:t>
            </a:r>
            <a:r>
              <a:rPr dirty="0" sz="1000">
                <a:solidFill>
                  <a:srgbClr val="010202"/>
                </a:solidFill>
                <a:latin typeface="Times New Roman"/>
                <a:cs typeface="Times New Roman"/>
              </a:rPr>
              <a:t>the state with the lowest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no longer lies on the original line  </a:t>
            </a:r>
            <a:r>
              <a:rPr dirty="0" sz="1000" spc="-5">
                <a:solidFill>
                  <a:srgbClr val="010202"/>
                </a:solidFill>
                <a:latin typeface="Times New Roman"/>
                <a:cs typeface="Times New Roman"/>
              </a:rPr>
              <a:t>(the continuation of the line </a:t>
            </a:r>
            <a:r>
              <a:rPr dirty="0" sz="1000" spc="-5" i="1">
                <a:solidFill>
                  <a:srgbClr val="010202"/>
                </a:solidFill>
                <a:latin typeface="Times New Roman"/>
                <a:cs typeface="Times New Roman"/>
              </a:rPr>
              <a:t>BCD</a:t>
            </a:r>
            <a:r>
              <a:rPr dirty="0" sz="1000" spc="-5">
                <a:solidFill>
                  <a:srgbClr val="010202"/>
                </a:solidFill>
                <a:latin typeface="Times New Roman"/>
                <a:cs typeface="Times New Roman"/>
              </a:rPr>
              <a:t>) </a:t>
            </a:r>
            <a:r>
              <a:rPr dirty="0" sz="1000">
                <a:solidFill>
                  <a:srgbClr val="010202"/>
                </a:solidFill>
                <a:latin typeface="Times New Roman"/>
                <a:cs typeface="Times New Roman"/>
              </a:rPr>
              <a:t>but lies on the line </a:t>
            </a:r>
            <a:r>
              <a:rPr dirty="0" sz="1000" spc="-5" i="1">
                <a:solidFill>
                  <a:srgbClr val="010202"/>
                </a:solidFill>
                <a:latin typeface="Times New Roman"/>
                <a:cs typeface="Times New Roman"/>
              </a:rPr>
              <a:t>LMN</a:t>
            </a:r>
            <a:r>
              <a:rPr dirty="0" sz="1000" spc="-5">
                <a:solidFill>
                  <a:srgbClr val="010202"/>
                </a:solidFill>
                <a:latin typeface="Times New Roman"/>
                <a:cs typeface="Times New Roman"/>
              </a:rPr>
              <a:t>. The change of stability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4  </a:t>
            </a:r>
            <a:r>
              <a:rPr dirty="0" sz="1000">
                <a:solidFill>
                  <a:srgbClr val="010202"/>
                </a:solidFill>
                <a:latin typeface="Times New Roman"/>
                <a:cs typeface="Times New Roman"/>
              </a:rPr>
              <a:t>corresponds to a change of phase at this point, i.e., at pressures less than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4 </a:t>
            </a:r>
            <a:r>
              <a:rPr dirty="0" sz="1000" spc="-5">
                <a:solidFill>
                  <a:srgbClr val="010202"/>
                </a:solidFill>
                <a:latin typeface="Times New Roman"/>
                <a:cs typeface="Times New Roman"/>
              </a:rPr>
              <a:t>one phase is  </a:t>
            </a:r>
            <a:r>
              <a:rPr dirty="0" sz="1000">
                <a:solidFill>
                  <a:srgbClr val="010202"/>
                </a:solidFill>
                <a:latin typeface="Times New Roman"/>
                <a:cs typeface="Times New Roman"/>
              </a:rPr>
              <a:t>stable, and at pressures greater than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4 </a:t>
            </a:r>
            <a:r>
              <a:rPr dirty="0" sz="1000" spc="-5">
                <a:solidFill>
                  <a:srgbClr val="010202"/>
                </a:solidFill>
                <a:latin typeface="Times New Roman"/>
                <a:cs typeface="Times New Roman"/>
              </a:rPr>
              <a:t>another phase is stable. At low pressures </a:t>
            </a:r>
            <a:r>
              <a:rPr dirty="0" sz="1000">
                <a:solidFill>
                  <a:srgbClr val="010202"/>
                </a:solidFill>
                <a:latin typeface="Times New Roman"/>
                <a:cs typeface="Times New Roman"/>
              </a:rPr>
              <a:t>(</a:t>
            </a:r>
            <a:r>
              <a:rPr dirty="0" sz="1000" i="1">
                <a:solidFill>
                  <a:srgbClr val="010202"/>
                </a:solidFill>
                <a:latin typeface="Times New Roman"/>
                <a:cs typeface="Times New Roman"/>
              </a:rPr>
              <a:t>P&lt;P</a:t>
            </a:r>
            <a:r>
              <a:rPr dirty="0" baseline="-33333" sz="1125">
                <a:solidFill>
                  <a:srgbClr val="010202"/>
                </a:solidFill>
                <a:latin typeface="Times New Roman"/>
                <a:cs typeface="Times New Roman"/>
              </a:rPr>
              <a:t>4</a:t>
            </a:r>
            <a:r>
              <a:rPr dirty="0" sz="1000">
                <a:solidFill>
                  <a:srgbClr val="010202"/>
                </a:solidFill>
                <a:latin typeface="Times New Roman"/>
                <a:cs typeface="Times New Roman"/>
              </a:rPr>
              <a:t>),  the system exists as a </a:t>
            </a:r>
            <a:r>
              <a:rPr dirty="0" sz="1000" spc="-10">
                <a:solidFill>
                  <a:srgbClr val="010202"/>
                </a:solidFill>
                <a:latin typeface="Times New Roman"/>
                <a:cs typeface="Times New Roman"/>
              </a:rPr>
              <a:t>vapor, </a:t>
            </a:r>
            <a:r>
              <a:rPr dirty="0" sz="1000">
                <a:solidFill>
                  <a:srgbClr val="010202"/>
                </a:solidFill>
                <a:latin typeface="Times New Roman"/>
                <a:cs typeface="Times New Roman"/>
              </a:rPr>
              <a:t>and at high pressures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P&gt;P</a:t>
            </a:r>
            <a:r>
              <a:rPr dirty="0" baseline="-33333" sz="1125" spc="-7">
                <a:solidFill>
                  <a:srgbClr val="010202"/>
                </a:solidFill>
                <a:latin typeface="Times New Roman"/>
                <a:cs typeface="Times New Roman"/>
              </a:rPr>
              <a:t>4</a:t>
            </a:r>
            <a:r>
              <a:rPr dirty="0" sz="1000" spc="-5">
                <a:solidFill>
                  <a:srgbClr val="010202"/>
                </a:solidFill>
                <a:latin typeface="Times New Roman"/>
                <a:cs typeface="Times New Roman"/>
              </a:rPr>
              <a:t>), it exists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liquid. At </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4  </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D</a:t>
            </a:r>
            <a:r>
              <a:rPr dirty="0" sz="1000" spc="5" i="1">
                <a:solidFill>
                  <a:srgbClr val="010202"/>
                </a:solidFill>
                <a:latin typeface="Times New Roman"/>
                <a:cs typeface="Times New Roman"/>
              </a:rPr>
              <a:t>,</a:t>
            </a:r>
            <a:endParaRPr sz="1000">
              <a:latin typeface="Times New Roman"/>
              <a:cs typeface="Times New Roman"/>
            </a:endParaRPr>
          </a:p>
          <a:p>
            <a:pPr algn="just" marL="50800" marR="53975">
              <a:lnSpc>
                <a:spcPct val="100000"/>
              </a:lnSpc>
              <a:spcBef>
                <a:spcPts val="370"/>
              </a:spcBef>
            </a:pPr>
            <a:r>
              <a:rPr dirty="0" sz="1000">
                <a:solidFill>
                  <a:srgbClr val="010202"/>
                </a:solidFill>
                <a:latin typeface="Times New Roman"/>
                <a:cs typeface="Times New Roman"/>
              </a:rPr>
              <a:t>which is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vapor phase, equals </a:t>
            </a:r>
            <a:r>
              <a:rPr dirty="0" sz="1000" spc="-5" i="1">
                <a:solidFill>
                  <a:srgbClr val="010202"/>
                </a:solidFill>
                <a:latin typeface="Times New Roman"/>
                <a:cs typeface="Times New Roman"/>
              </a:rPr>
              <a:t>GL, </a:t>
            </a:r>
            <a:r>
              <a:rPr dirty="0" sz="1000" spc="-5">
                <a:solidFill>
                  <a:srgbClr val="010202"/>
                </a:solidFill>
                <a:latin typeface="Times New Roman"/>
                <a:cs typeface="Times New Roman"/>
              </a:rPr>
              <a:t>which is the molar  </a:t>
            </a: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liquid phase, and thus vapor and liquid coexist in </a:t>
            </a:r>
            <a:r>
              <a:rPr dirty="0" sz="1000" spc="-5">
                <a:solidFill>
                  <a:srgbClr val="010202"/>
                </a:solidFill>
                <a:latin typeface="Times New Roman"/>
                <a:cs typeface="Times New Roman"/>
              </a:rPr>
              <a:t>equilibrium  </a:t>
            </a:r>
            <a:r>
              <a:rPr dirty="0" sz="1000">
                <a:solidFill>
                  <a:srgbClr val="010202"/>
                </a:solidFill>
                <a:latin typeface="Times New Roman"/>
                <a:cs typeface="Times New Roman"/>
              </a:rPr>
              <a:t>with one another at the state </a:t>
            </a:r>
            <a:r>
              <a:rPr dirty="0" sz="1000" spc="-10" i="1">
                <a:solidFill>
                  <a:srgbClr val="010202"/>
                </a:solidFill>
                <a:latin typeface="Times New Roman"/>
                <a:cs typeface="Times New Roman"/>
              </a:rPr>
              <a:t>P</a:t>
            </a:r>
            <a:r>
              <a:rPr dirty="0" baseline="-33333" sz="1125" spc="-15">
                <a:solidFill>
                  <a:srgbClr val="010202"/>
                </a:solidFill>
                <a:latin typeface="Times New Roman"/>
                <a:cs typeface="Times New Roman"/>
              </a:rPr>
              <a:t>4</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 </a:t>
            </a:r>
            <a:r>
              <a:rPr dirty="0" sz="1000">
                <a:solidFill>
                  <a:srgbClr val="010202"/>
                </a:solidFill>
                <a:latin typeface="Times New Roman"/>
                <a:cs typeface="Times New Roman"/>
              </a:rPr>
              <a:t>In Fig. 8.7 a </a:t>
            </a:r>
            <a:r>
              <a:rPr dirty="0" sz="1000" spc="-5">
                <a:solidFill>
                  <a:srgbClr val="010202"/>
                </a:solidFill>
                <a:latin typeface="Times New Roman"/>
                <a:cs typeface="Times New Roman"/>
              </a:rPr>
              <a:t>tie-line </a:t>
            </a:r>
            <a:r>
              <a:rPr dirty="0" sz="1000">
                <a:solidFill>
                  <a:srgbClr val="010202"/>
                </a:solidFill>
                <a:latin typeface="Times New Roman"/>
                <a:cs typeface="Times New Roman"/>
              </a:rPr>
              <a:t>connects the points </a:t>
            </a:r>
            <a:r>
              <a:rPr dirty="0" sz="1000" spc="-5" i="1">
                <a:solidFill>
                  <a:srgbClr val="010202"/>
                </a:solidFill>
                <a:latin typeface="Times New Roman"/>
                <a:cs typeface="Times New Roman"/>
              </a:rPr>
              <a:t>D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L</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across</a:t>
            </a:r>
            <a:endParaRPr sz="1000">
              <a:latin typeface="Times New Roman"/>
              <a:cs typeface="Times New Roman"/>
            </a:endParaRPr>
          </a:p>
          <a:p>
            <a:pPr algn="just" marL="50800">
              <a:lnSpc>
                <a:spcPct val="100000"/>
              </a:lnSpc>
              <a:spcBef>
                <a:spcPts val="425"/>
              </a:spcBef>
            </a:pPr>
            <a:r>
              <a:rPr dirty="0" baseline="2777" sz="1500">
                <a:solidFill>
                  <a:srgbClr val="010202"/>
                </a:solidFill>
                <a:latin typeface="Times New Roman"/>
                <a:cs typeface="Times New Roman"/>
              </a:rPr>
              <a:t>a </a:t>
            </a:r>
            <a:r>
              <a:rPr dirty="0" baseline="2777" sz="1500" spc="-7">
                <a:solidFill>
                  <a:srgbClr val="010202"/>
                </a:solidFill>
                <a:latin typeface="Times New Roman"/>
                <a:cs typeface="Times New Roman"/>
              </a:rPr>
              <a:t>two-phase region. In </a:t>
            </a:r>
            <a:r>
              <a:rPr dirty="0" sz="1000">
                <a:solidFill>
                  <a:srgbClr val="010202"/>
                </a:solidFill>
                <a:latin typeface="Times New Roman"/>
                <a:cs typeface="Times New Roman"/>
              </a:rPr>
              <a:t>Fig. 8.8 the lines </a:t>
            </a:r>
            <a:r>
              <a:rPr dirty="0" sz="1000" spc="-5" i="1">
                <a:solidFill>
                  <a:srgbClr val="010202"/>
                </a:solidFill>
                <a:latin typeface="Times New Roman"/>
                <a:cs typeface="Times New Roman"/>
              </a:rPr>
              <a:t>DF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LJ </a:t>
            </a:r>
            <a:r>
              <a:rPr dirty="0" sz="1000" spc="-5">
                <a:solidFill>
                  <a:srgbClr val="010202"/>
                </a:solidFill>
                <a:latin typeface="Times New Roman"/>
                <a:cs typeface="Times New Roman"/>
              </a:rPr>
              <a:t>represent, </a:t>
            </a:r>
            <a:r>
              <a:rPr dirty="0" sz="1000" spc="-15">
                <a:solidFill>
                  <a:srgbClr val="010202"/>
                </a:solidFill>
                <a:latin typeface="Times New Roman"/>
                <a:cs typeface="Times New Roman"/>
              </a:rPr>
              <a:t>respectively, </a:t>
            </a:r>
            <a:r>
              <a:rPr dirty="0" sz="1000" spc="-5">
                <a:solidFill>
                  <a:srgbClr val="010202"/>
                </a:solidFill>
                <a:latin typeface="Times New Roman"/>
                <a:cs typeface="Times New Roman"/>
              </a:rPr>
              <a:t>the </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metastable</a:t>
            </a:r>
            <a:endParaRPr sz="1000">
              <a:latin typeface="Times New Roman"/>
              <a:cs typeface="Times New Roman"/>
            </a:endParaRPr>
          </a:p>
          <a:p>
            <a:pPr marL="292100">
              <a:lnSpc>
                <a:spcPct val="100000"/>
              </a:lnSpc>
              <a:spcBef>
                <a:spcPts val="850"/>
              </a:spcBef>
            </a:pPr>
            <a:r>
              <a:rPr dirty="0" sz="1000" spc="-20" b="1">
                <a:solidFill>
                  <a:srgbClr val="010202"/>
                </a:solidFill>
                <a:latin typeface="Times New Roman"/>
                <a:cs typeface="Times New Roman"/>
              </a:rPr>
              <a:t>Table </a:t>
            </a:r>
            <a:r>
              <a:rPr dirty="0" sz="1000" b="1">
                <a:solidFill>
                  <a:srgbClr val="010202"/>
                </a:solidFill>
                <a:latin typeface="Times New Roman"/>
                <a:cs typeface="Times New Roman"/>
              </a:rPr>
              <a:t>8.2 </a:t>
            </a:r>
            <a:r>
              <a:rPr dirty="0" sz="1000">
                <a:solidFill>
                  <a:srgbClr val="010202"/>
                </a:solidFill>
                <a:latin typeface="Times New Roman"/>
                <a:cs typeface="Times New Roman"/>
              </a:rPr>
              <a:t>Graphical integration of Fig.</a:t>
            </a:r>
            <a:r>
              <a:rPr dirty="0" sz="1000" spc="5">
                <a:solidFill>
                  <a:srgbClr val="010202"/>
                </a:solidFill>
                <a:latin typeface="Times New Roman"/>
                <a:cs typeface="Times New Roman"/>
              </a:rPr>
              <a:t> </a:t>
            </a:r>
            <a:r>
              <a:rPr dirty="0" sz="1000">
                <a:solidFill>
                  <a:srgbClr val="010202"/>
                </a:solidFill>
                <a:latin typeface="Times New Roman"/>
                <a:cs typeface="Times New Roman"/>
              </a:rPr>
              <a:t>8.7</a:t>
            </a:r>
            <a:endParaRPr sz="10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217</a:t>
            </a:r>
            <a:endParaRPr sz="1000">
              <a:latin typeface="Times New Roman"/>
              <a:cs typeface="Times New Roman"/>
            </a:endParaRPr>
          </a:p>
        </p:txBody>
      </p:sp>
      <p:sp>
        <p:nvSpPr>
          <p:cNvPr id="3" name="object 3"/>
          <p:cNvSpPr/>
          <p:nvPr/>
        </p:nvSpPr>
        <p:spPr>
          <a:xfrm>
            <a:off x="1185770" y="725713"/>
            <a:ext cx="3084695" cy="2386627"/>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361" y="3160395"/>
            <a:ext cx="4676775" cy="2614295"/>
          </a:xfrm>
          <a:prstGeom prst="rect">
            <a:avLst/>
          </a:prstGeom>
        </p:spPr>
        <p:txBody>
          <a:bodyPr wrap="square" lIns="0" tIns="27939" rIns="0" bIns="0" rtlCol="0" vert="horz">
            <a:spAutoFit/>
          </a:bodyPr>
          <a:lstStyle/>
          <a:p>
            <a:pPr algn="just" marL="942340" marR="479425"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8.8 </a:t>
            </a:r>
            <a:r>
              <a:rPr dirty="0" sz="1000">
                <a:solidFill>
                  <a:srgbClr val="010202"/>
                </a:solidFill>
                <a:latin typeface="Times New Roman"/>
                <a:cs typeface="Times New Roman"/>
              </a:rPr>
              <a:t>Schematic representation of the variation, with pressure, of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gas at a  constant temperature lower than the critical</a:t>
            </a:r>
            <a:r>
              <a:rPr dirty="0" sz="1000" spc="-150">
                <a:solidFill>
                  <a:srgbClr val="010202"/>
                </a:solidFill>
                <a:latin typeface="Times New Roman"/>
                <a:cs typeface="Times New Roman"/>
              </a:rPr>
              <a:t> </a:t>
            </a:r>
            <a:r>
              <a:rPr dirty="0" sz="1000">
                <a:solidFill>
                  <a:srgbClr val="010202"/>
                </a:solidFill>
                <a:latin typeface="Times New Roman"/>
                <a:cs typeface="Times New Roman"/>
              </a:rPr>
              <a:t>temperature.</a:t>
            </a:r>
            <a:endParaRPr sz="1000">
              <a:latin typeface="Times New Roman"/>
              <a:cs typeface="Times New Roman"/>
            </a:endParaRPr>
          </a:p>
          <a:p>
            <a:pPr>
              <a:lnSpc>
                <a:spcPct val="100000"/>
              </a:lnSpc>
              <a:spcBef>
                <a:spcPts val="45"/>
              </a:spcBef>
            </a:pPr>
            <a:endParaRPr sz="900">
              <a:latin typeface="Times New Roman"/>
              <a:cs typeface="Times New Roman"/>
            </a:endParaRPr>
          </a:p>
          <a:p>
            <a:pPr algn="just" marL="50800" marR="44450">
              <a:lnSpc>
                <a:spcPct val="100000"/>
              </a:lnSpc>
            </a:pPr>
            <a:r>
              <a:rPr dirty="0" sz="1000">
                <a:solidFill>
                  <a:srgbClr val="010202"/>
                </a:solidFill>
                <a:latin typeface="Times New Roman"/>
                <a:cs typeface="Times New Roman"/>
              </a:rPr>
              <a:t>vapor and metastable liquid states. Thus, in the absence of nucleation of the liquid phase  from the vapor phase at the state </a:t>
            </a:r>
            <a:r>
              <a:rPr dirty="0" sz="1000" spc="-5" i="1">
                <a:solidFill>
                  <a:srgbClr val="010202"/>
                </a:solidFill>
                <a:latin typeface="Times New Roman"/>
                <a:cs typeface="Times New Roman"/>
              </a:rPr>
              <a:t>D, </a:t>
            </a:r>
            <a:r>
              <a:rPr dirty="0" sz="1000">
                <a:solidFill>
                  <a:srgbClr val="010202"/>
                </a:solidFill>
                <a:latin typeface="Times New Roman"/>
                <a:cs typeface="Times New Roman"/>
              </a:rPr>
              <a:t>supersaturated vapor would exist along the line </a:t>
            </a:r>
            <a:r>
              <a:rPr dirty="0" sz="1000" spc="-35" i="1">
                <a:solidFill>
                  <a:srgbClr val="010202"/>
                </a:solidFill>
                <a:latin typeface="Times New Roman"/>
                <a:cs typeface="Times New Roman"/>
              </a:rPr>
              <a:t>DEF,  </a:t>
            </a:r>
            <a:r>
              <a:rPr dirty="0" sz="1000">
                <a:solidFill>
                  <a:srgbClr val="010202"/>
                </a:solidFill>
                <a:latin typeface="Times New Roman"/>
                <a:cs typeface="Times New Roman"/>
              </a:rPr>
              <a:t>and, in the absence of nucleation of the vapor phase from the liquid phase at the  </a:t>
            </a:r>
            <a:r>
              <a:rPr dirty="0" sz="1000" spc="-5">
                <a:solidFill>
                  <a:srgbClr val="010202"/>
                </a:solidFill>
                <a:latin typeface="Times New Roman"/>
                <a:cs typeface="Times New Roman"/>
              </a:rPr>
              <a:t>state </a:t>
            </a:r>
            <a:r>
              <a:rPr dirty="0" sz="1000" spc="-5" i="1">
                <a:solidFill>
                  <a:srgbClr val="010202"/>
                </a:solidFill>
                <a:latin typeface="Times New Roman"/>
                <a:cs typeface="Times New Roman"/>
              </a:rPr>
              <a:t>L, </a:t>
            </a:r>
            <a:r>
              <a:rPr dirty="0" sz="1000">
                <a:solidFill>
                  <a:srgbClr val="010202"/>
                </a:solidFill>
                <a:latin typeface="Times New Roman"/>
                <a:cs typeface="Times New Roman"/>
              </a:rPr>
              <a:t>supersaturated liquid would exist along the line </a:t>
            </a:r>
            <a:r>
              <a:rPr dirty="0" sz="1000" i="1">
                <a:solidFill>
                  <a:srgbClr val="010202"/>
                </a:solidFill>
                <a:latin typeface="Times New Roman"/>
                <a:cs typeface="Times New Roman"/>
              </a:rPr>
              <a:t>LKJ</a:t>
            </a:r>
            <a:r>
              <a:rPr dirty="0" sz="1000">
                <a:solidFill>
                  <a:srgbClr val="010202"/>
                </a:solidFill>
                <a:latin typeface="Times New Roman"/>
                <a:cs typeface="Times New Roman"/>
              </a:rPr>
              <a:t>. </a:t>
            </a:r>
            <a:r>
              <a:rPr dirty="0" sz="1000" spc="-5">
                <a:solidFill>
                  <a:srgbClr val="010202"/>
                </a:solidFill>
                <a:latin typeface="Times New Roman"/>
                <a:cs typeface="Times New Roman"/>
              </a:rPr>
              <a:t>In view of the  violation of the criterion for intrinsic stability over the states path </a:t>
            </a:r>
            <a:r>
              <a:rPr dirty="0" sz="1000" spc="-35" i="1">
                <a:solidFill>
                  <a:srgbClr val="010202"/>
                </a:solidFill>
                <a:latin typeface="Times New Roman"/>
                <a:cs typeface="Times New Roman"/>
              </a:rPr>
              <a:t>JHF, </a:t>
            </a:r>
            <a:r>
              <a:rPr dirty="0" sz="1000">
                <a:solidFill>
                  <a:srgbClr val="010202"/>
                </a:solidFill>
                <a:latin typeface="Times New Roman"/>
                <a:cs typeface="Times New Roman"/>
              </a:rPr>
              <a:t>the states  </a:t>
            </a:r>
            <a:r>
              <a:rPr dirty="0" sz="1000" spc="-5">
                <a:solidFill>
                  <a:srgbClr val="010202"/>
                </a:solidFill>
                <a:latin typeface="Times New Roman"/>
                <a:cs typeface="Times New Roman"/>
              </a:rPr>
              <a:t>represented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this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line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both</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8.7</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Fig. 8.8 have no physical</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significance.</a:t>
            </a:r>
            <a:endParaRPr sz="1000">
              <a:latin typeface="Times New Roman"/>
              <a:cs typeface="Times New Roman"/>
            </a:endParaRPr>
          </a:p>
          <a:p>
            <a:pPr marL="50800" marR="43180" indent="127000">
              <a:lnSpc>
                <a:spcPct val="100000"/>
              </a:lnSpc>
            </a:pPr>
            <a:r>
              <a:rPr dirty="0" sz="1000" spc="-5">
                <a:solidFill>
                  <a:srgbClr val="010202"/>
                </a:solidFill>
                <a:latin typeface="Times New Roman"/>
                <a:cs typeface="Times New Roman"/>
              </a:rPr>
              <a:t>It is thus seen that the 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equation predicts the phase change which occurs  </a:t>
            </a:r>
            <a:r>
              <a:rPr dirty="0" sz="1000">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45">
                <a:solidFill>
                  <a:srgbClr val="010202"/>
                </a:solidFill>
                <a:latin typeface="Times New Roman"/>
                <a:cs typeface="Times New Roman"/>
              </a:rPr>
              <a:t> </a:t>
            </a:r>
            <a:r>
              <a:rPr dirty="0" sz="1000">
                <a:solidFill>
                  <a:srgbClr val="010202"/>
                </a:solidFill>
                <a:latin typeface="Times New Roman"/>
                <a:cs typeface="Times New Roman"/>
              </a:rPr>
              <a:t>at</a:t>
            </a:r>
            <a:r>
              <a:rPr dirty="0" sz="1000" spc="50">
                <a:solidFill>
                  <a:srgbClr val="010202"/>
                </a:solidFill>
                <a:latin typeface="Times New Roman"/>
                <a:cs typeface="Times New Roman"/>
              </a:rPr>
              <a:t> </a:t>
            </a:r>
            <a:r>
              <a:rPr dirty="0" sz="1000">
                <a:solidFill>
                  <a:srgbClr val="010202"/>
                </a:solidFill>
                <a:latin typeface="Times New Roman"/>
                <a:cs typeface="Times New Roman"/>
              </a:rPr>
              <a:t>temperatures</a:t>
            </a:r>
            <a:r>
              <a:rPr dirty="0" sz="1000" spc="50">
                <a:solidFill>
                  <a:srgbClr val="010202"/>
                </a:solidFill>
                <a:latin typeface="Times New Roman"/>
                <a:cs typeface="Times New Roman"/>
              </a:rPr>
              <a:t> </a:t>
            </a:r>
            <a:r>
              <a:rPr dirty="0" sz="1000">
                <a:solidFill>
                  <a:srgbClr val="010202"/>
                </a:solidFill>
                <a:latin typeface="Times New Roman"/>
                <a:cs typeface="Times New Roman"/>
              </a:rPr>
              <a:t>less</a:t>
            </a:r>
            <a:r>
              <a:rPr dirty="0" sz="1000" spc="4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any</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below</a:t>
            </a:r>
            <a:r>
              <a:rPr dirty="0" sz="1000" spc="5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P</a:t>
            </a:r>
            <a:endParaRPr sz="1000">
              <a:latin typeface="Times New Roman"/>
              <a:cs typeface="Times New Roman"/>
            </a:endParaRPr>
          </a:p>
          <a:p>
            <a:pPr marL="50800" marR="45720">
              <a:lnSpc>
                <a:spcPct val="130900"/>
              </a:lnSpc>
            </a:pPr>
            <a:r>
              <a:rPr dirty="0" sz="1000">
                <a:solidFill>
                  <a:srgbClr val="010202"/>
                </a:solidFill>
                <a:latin typeface="Times New Roman"/>
                <a:cs typeface="Times New Roman"/>
              </a:rPr>
              <a:t>for equilibrium between the vapor and liquid phases, e.g.,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4 </a:t>
            </a:r>
            <a:r>
              <a:rPr dirty="0" sz="1000" spc="-5">
                <a:solidFill>
                  <a:srgbClr val="010202"/>
                </a:solidFill>
                <a:latin typeface="Times New Roman"/>
                <a:cs typeface="Times New Roman"/>
              </a:rPr>
              <a:t>in Figs. 8.7 and 8.8, is that  </a:t>
            </a:r>
            <a:r>
              <a:rPr dirty="0" sz="1000">
                <a:solidFill>
                  <a:srgbClr val="010202"/>
                </a:solidFill>
                <a:latin typeface="Times New Roman"/>
                <a:cs typeface="Times New Roman"/>
              </a:rPr>
              <a:t>which the area </a:t>
            </a:r>
            <a:r>
              <a:rPr dirty="0" sz="1000" i="1">
                <a:solidFill>
                  <a:srgbClr val="010202"/>
                </a:solidFill>
                <a:latin typeface="Times New Roman"/>
                <a:cs typeface="Times New Roman"/>
              </a:rPr>
              <a:t>HFD </a:t>
            </a:r>
            <a:r>
              <a:rPr dirty="0" sz="1000" spc="-5">
                <a:solidFill>
                  <a:srgbClr val="010202"/>
                </a:solidFill>
                <a:latin typeface="Times New Roman"/>
                <a:cs typeface="Times New Roman"/>
              </a:rPr>
              <a:t>equals the area </a:t>
            </a:r>
            <a:r>
              <a:rPr dirty="0" sz="1000" i="1">
                <a:solidFill>
                  <a:srgbClr val="010202"/>
                </a:solidFill>
                <a:latin typeface="Times New Roman"/>
                <a:cs typeface="Times New Roman"/>
              </a:rPr>
              <a:t>LJH </a:t>
            </a:r>
            <a:r>
              <a:rPr dirty="0" sz="1000">
                <a:solidFill>
                  <a:srgbClr val="010202"/>
                </a:solidFill>
                <a:latin typeface="Times New Roman"/>
                <a:cs typeface="Times New Roman"/>
              </a:rPr>
              <a:t>in Fig.</a:t>
            </a:r>
            <a:r>
              <a:rPr dirty="0" sz="1000" spc="-20">
                <a:solidFill>
                  <a:srgbClr val="010202"/>
                </a:solidFill>
                <a:latin typeface="Times New Roman"/>
                <a:cs typeface="Times New Roman"/>
              </a:rPr>
              <a:t> </a:t>
            </a:r>
            <a:r>
              <a:rPr dirty="0" sz="1000">
                <a:solidFill>
                  <a:srgbClr val="010202"/>
                </a:solidFill>
                <a:latin typeface="Times New Roman"/>
                <a:cs typeface="Times New Roman"/>
              </a:rPr>
              <a:t>8.7.</a:t>
            </a:r>
            <a:endParaRPr sz="1000">
              <a:latin typeface="Times New Roman"/>
              <a:cs typeface="Times New Roman"/>
            </a:endParaRPr>
          </a:p>
          <a:p>
            <a:pPr marL="50800" marR="51435" indent="127000">
              <a:lnSpc>
                <a:spcPts val="1570"/>
              </a:lnSpc>
              <a:spcBef>
                <a:spcPts val="114"/>
              </a:spcBef>
            </a:pPr>
            <a:r>
              <a:rPr dirty="0" sz="1000">
                <a:solidFill>
                  <a:srgbClr val="010202"/>
                </a:solidFill>
                <a:latin typeface="Times New Roman"/>
                <a:cs typeface="Times New Roman"/>
              </a:rPr>
              <a:t>The measured values of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 </a:t>
            </a:r>
            <a:r>
              <a:rPr dirty="0" sz="1000" spc="-5">
                <a:solidFill>
                  <a:srgbClr val="010202"/>
                </a:solidFill>
                <a:latin typeface="Times New Roman"/>
                <a:cs typeface="Times New Roman"/>
              </a:rPr>
              <a:t>and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cr </a:t>
            </a:r>
            <a:r>
              <a:rPr dirty="0" sz="1000" spc="-5">
                <a:solidFill>
                  <a:srgbClr val="010202"/>
                </a:solidFill>
                <a:latin typeface="Times New Roman"/>
                <a:cs typeface="Times New Roman"/>
              </a:rPr>
              <a:t>for carbon dioxide are, </a:t>
            </a:r>
            <a:r>
              <a:rPr dirty="0" sz="1000" spc="-10">
                <a:solidFill>
                  <a:srgbClr val="010202"/>
                </a:solidFill>
                <a:latin typeface="Times New Roman"/>
                <a:cs typeface="Times New Roman"/>
              </a:rPr>
              <a:t>respectively, </a:t>
            </a:r>
            <a:r>
              <a:rPr dirty="0" sz="1000" spc="-5">
                <a:solidFill>
                  <a:srgbClr val="010202"/>
                </a:solidFill>
                <a:latin typeface="Times New Roman"/>
                <a:cs typeface="Times New Roman"/>
              </a:rPr>
              <a:t>31°C and 72.9  atm. Thus, from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(8.5),</a:t>
            </a:r>
            <a:endParaRPr sz="1000">
              <a:latin typeface="Times New Roman"/>
              <a:cs typeface="Times New Roman"/>
            </a:endParaRPr>
          </a:p>
        </p:txBody>
      </p:sp>
      <p:sp>
        <p:nvSpPr>
          <p:cNvPr id="5" name="object 5"/>
          <p:cNvSpPr/>
          <p:nvPr/>
        </p:nvSpPr>
        <p:spPr>
          <a:xfrm>
            <a:off x="1665287" y="5902159"/>
            <a:ext cx="1724025" cy="333375"/>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1470025" y="6501612"/>
            <a:ext cx="2114550" cy="1619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06400" y="6314287"/>
            <a:ext cx="3201670" cy="678815"/>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0"/>
              </a:spcBef>
            </a:pPr>
            <a:endParaRPr sz="1250">
              <a:latin typeface="Times New Roman"/>
              <a:cs typeface="Times New Roman"/>
            </a:endParaRPr>
          </a:p>
          <a:p>
            <a:pPr marL="50800">
              <a:lnSpc>
                <a:spcPct val="100000"/>
              </a:lnSpc>
            </a:pPr>
            <a:r>
              <a:rPr dirty="0" sz="1000" spc="-5">
                <a:solidFill>
                  <a:srgbClr val="010202"/>
                </a:solidFill>
                <a:latin typeface="Times New Roman"/>
                <a:cs typeface="Times New Roman"/>
              </a:rPr>
              <a:t>in which case the 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equation for </a:t>
            </a:r>
            <a:r>
              <a:rPr dirty="0" sz="1000">
                <a:solidFill>
                  <a:srgbClr val="010202"/>
                </a:solidFill>
                <a:latin typeface="Times New Roman"/>
                <a:cs typeface="Times New Roman"/>
              </a:rPr>
              <a:t>CO</a:t>
            </a:r>
            <a:r>
              <a:rPr dirty="0" baseline="-33333" sz="1125">
                <a:solidFill>
                  <a:srgbClr val="010202"/>
                </a:solidFill>
                <a:latin typeface="Times New Roman"/>
                <a:cs typeface="Times New Roman"/>
              </a:rPr>
              <a:t>2 </a:t>
            </a:r>
            <a:r>
              <a:rPr dirty="0" sz="1000">
                <a:solidFill>
                  <a:srgbClr val="010202"/>
                </a:solidFill>
                <a:latin typeface="Times New Roman"/>
                <a:cs typeface="Times New Roman"/>
              </a:rPr>
              <a:t>is given</a:t>
            </a:r>
            <a:r>
              <a:rPr dirty="0" sz="1000" spc="2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1539875" y="7164705"/>
            <a:ext cx="1847850" cy="352424"/>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4376420" cy="65214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218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10"/>
              </a:spcBef>
            </a:pPr>
            <a:endParaRPr sz="1150">
              <a:latin typeface="Times New Roman"/>
              <a:cs typeface="Times New Roman"/>
            </a:endParaRPr>
          </a:p>
          <a:p>
            <a:pPr marL="24765" marR="5080">
              <a:lnSpc>
                <a:spcPct val="100000"/>
              </a:lnSpc>
            </a:pPr>
            <a:r>
              <a:rPr dirty="0" sz="1000" spc="-5">
                <a:solidFill>
                  <a:srgbClr val="010202"/>
                </a:solidFill>
                <a:latin typeface="Times New Roman"/>
                <a:cs typeface="Times New Roman"/>
              </a:rPr>
              <a:t>The variation of </a:t>
            </a:r>
            <a:r>
              <a:rPr dirty="0" sz="1000" i="1">
                <a:solidFill>
                  <a:srgbClr val="010202"/>
                </a:solidFill>
                <a:latin typeface="Times New Roman"/>
                <a:cs typeface="Times New Roman"/>
              </a:rPr>
              <a:t>P </a:t>
            </a:r>
            <a:r>
              <a:rPr dirty="0" sz="1000">
                <a:solidFill>
                  <a:srgbClr val="010202"/>
                </a:solidFill>
                <a:latin typeface="Times New Roman"/>
                <a:cs typeface="Times New Roman"/>
              </a:rPr>
              <a:t>with </a:t>
            </a:r>
            <a:r>
              <a:rPr dirty="0" sz="1000" spc="-65" i="1">
                <a:solidFill>
                  <a:srgbClr val="010202"/>
                </a:solidFill>
                <a:latin typeface="Times New Roman"/>
                <a:cs typeface="Times New Roman"/>
              </a:rPr>
              <a:t>V, </a:t>
            </a:r>
            <a:r>
              <a:rPr dirty="0" sz="1000">
                <a:solidFill>
                  <a:srgbClr val="010202"/>
                </a:solidFill>
                <a:latin typeface="Times New Roman"/>
                <a:cs typeface="Times New Roman"/>
              </a:rPr>
              <a:t>given by this equation,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at several temperatures in  </a:t>
            </a:r>
            <a:r>
              <a:rPr dirty="0" sz="1000" spc="-5">
                <a:solidFill>
                  <a:srgbClr val="010202"/>
                </a:solidFill>
                <a:latin typeface="Times New Roman"/>
                <a:cs typeface="Times New Roman"/>
              </a:rPr>
              <a:t>Fig. 8.9, in which it is seen that the 304 K isotherm exhibits </a:t>
            </a:r>
            <a:r>
              <a:rPr dirty="0" sz="1000">
                <a:solidFill>
                  <a:srgbClr val="010202"/>
                </a:solidFill>
                <a:latin typeface="Times New Roman"/>
                <a:cs typeface="Times New Roman"/>
              </a:rPr>
              <a:t>a </a:t>
            </a:r>
            <a:r>
              <a:rPr dirty="0" sz="1000" spc="-5">
                <a:solidFill>
                  <a:srgbClr val="010202"/>
                </a:solidFill>
                <a:latin typeface="Times New Roman"/>
                <a:cs typeface="Times New Roman"/>
              </a:rPr>
              <a:t>horizontal inflexion</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at</a:t>
            </a:r>
            <a:endParaRPr sz="1000">
              <a:latin typeface="Times New Roman"/>
              <a:cs typeface="Times New Roman"/>
            </a:endParaRPr>
          </a:p>
        </p:txBody>
      </p:sp>
      <p:sp>
        <p:nvSpPr>
          <p:cNvPr id="3" name="object 3"/>
          <p:cNvSpPr/>
          <p:nvPr/>
        </p:nvSpPr>
        <p:spPr>
          <a:xfrm>
            <a:off x="857250" y="1233487"/>
            <a:ext cx="3810000" cy="36766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336" y="5074284"/>
            <a:ext cx="4680585" cy="2762885"/>
          </a:xfrm>
          <a:prstGeom prst="rect">
            <a:avLst/>
          </a:prstGeom>
        </p:spPr>
        <p:txBody>
          <a:bodyPr wrap="square" lIns="0" tIns="12700" rIns="0" bIns="0" rtlCol="0" vert="horz">
            <a:spAutoFit/>
          </a:bodyPr>
          <a:lstStyle/>
          <a:p>
            <a:pPr algn="just" marL="4851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8.9 </a:t>
            </a:r>
            <a:r>
              <a:rPr dirty="0" sz="1000" i="1">
                <a:solidFill>
                  <a:srgbClr val="010202"/>
                </a:solidFill>
                <a:latin typeface="Times New Roman"/>
                <a:cs typeface="Times New Roman"/>
              </a:rPr>
              <a:t>P–V </a:t>
            </a:r>
            <a:r>
              <a:rPr dirty="0" sz="1000">
                <a:solidFill>
                  <a:srgbClr val="010202"/>
                </a:solidFill>
                <a:latin typeface="Times New Roman"/>
                <a:cs typeface="Times New Roman"/>
              </a:rPr>
              <a:t>isotherms for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carbon</a:t>
            </a:r>
            <a:r>
              <a:rPr dirty="0" sz="1000" spc="-10">
                <a:solidFill>
                  <a:srgbClr val="010202"/>
                </a:solidFill>
                <a:latin typeface="Times New Roman"/>
                <a:cs typeface="Times New Roman"/>
              </a:rPr>
              <a:t> </a:t>
            </a:r>
            <a:r>
              <a:rPr dirty="0" sz="1000">
                <a:solidFill>
                  <a:srgbClr val="010202"/>
                </a:solidFill>
                <a:latin typeface="Times New Roman"/>
                <a:cs typeface="Times New Roman"/>
              </a:rPr>
              <a:t>dioxide.</a:t>
            </a:r>
            <a:endParaRPr sz="1000">
              <a:latin typeface="Times New Roman"/>
              <a:cs typeface="Times New Roman"/>
            </a:endParaRPr>
          </a:p>
          <a:p>
            <a:pPr algn="just" marL="50800" marR="49530">
              <a:lnSpc>
                <a:spcPct val="130900"/>
              </a:lnSpc>
              <a:spcBef>
                <a:spcPts val="725"/>
              </a:spcBef>
            </a:pPr>
            <a:r>
              <a:rPr dirty="0" sz="1000">
                <a:solidFill>
                  <a:srgbClr val="010202"/>
                </a:solidFill>
                <a:latin typeface="Times New Roman"/>
                <a:cs typeface="Times New Roman"/>
              </a:rPr>
              <a:t>the critical point. At temperatures lower than 304 </a:t>
            </a:r>
            <a:r>
              <a:rPr dirty="0" sz="1000" spc="-5">
                <a:solidFill>
                  <a:srgbClr val="010202"/>
                </a:solidFill>
                <a:latin typeface="Times New Roman"/>
                <a:cs typeface="Times New Roman"/>
              </a:rPr>
              <a:t>K </a:t>
            </a:r>
            <a:r>
              <a:rPr dirty="0" sz="1000">
                <a:solidFill>
                  <a:srgbClr val="010202"/>
                </a:solidFill>
                <a:latin typeface="Times New Roman"/>
                <a:cs typeface="Times New Roman"/>
              </a:rPr>
              <a:t>the isotherms </a:t>
            </a:r>
            <a:r>
              <a:rPr dirty="0" sz="1000" spc="-5">
                <a:solidFill>
                  <a:srgbClr val="010202"/>
                </a:solidFill>
                <a:latin typeface="Times New Roman"/>
                <a:cs typeface="Times New Roman"/>
              </a:rPr>
              <a:t>show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expected  maxima and minima. The variation, with temperature, of the saturated vapor pressure of  </a:t>
            </a:r>
            <a:r>
              <a:rPr dirty="0" sz="1000">
                <a:solidFill>
                  <a:srgbClr val="010202"/>
                </a:solidFill>
                <a:latin typeface="Times New Roman"/>
                <a:cs typeface="Times New Roman"/>
              </a:rPr>
              <a:t>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liquid CO</a:t>
            </a:r>
            <a:r>
              <a:rPr dirty="0" baseline="-33333" sz="1125">
                <a:solidFill>
                  <a:srgbClr val="010202"/>
                </a:solidFill>
                <a:latin typeface="Times New Roman"/>
                <a:cs typeface="Times New Roman"/>
              </a:rPr>
              <a:t>2 </a:t>
            </a:r>
            <a:r>
              <a:rPr dirty="0" sz="1000" spc="-5">
                <a:solidFill>
                  <a:srgbClr val="010202"/>
                </a:solidFill>
                <a:latin typeface="Times New Roman"/>
                <a:cs typeface="Times New Roman"/>
              </a:rPr>
              <a:t>can be determined by finding the tie-line on each isotherm  </a:t>
            </a:r>
            <a:r>
              <a:rPr dirty="0" sz="1000">
                <a:solidFill>
                  <a:srgbClr val="010202"/>
                </a:solidFill>
                <a:latin typeface="Times New Roman"/>
                <a:cs typeface="Times New Roman"/>
              </a:rPr>
              <a:t>which gives equal areas </a:t>
            </a:r>
            <a:r>
              <a:rPr dirty="0" sz="1000" spc="-5" i="1">
                <a:solidFill>
                  <a:srgbClr val="010202"/>
                </a:solidFill>
                <a:latin typeface="Times New Roman"/>
                <a:cs typeface="Times New Roman"/>
              </a:rPr>
              <a:t>DFH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LJH </a:t>
            </a:r>
            <a:r>
              <a:rPr dirty="0" sz="1000">
                <a:solidFill>
                  <a:srgbClr val="010202"/>
                </a:solidFill>
                <a:latin typeface="Times New Roman"/>
                <a:cs typeface="Times New Roman"/>
              </a:rPr>
              <a:t>as explained with reference to Fig.</a:t>
            </a:r>
            <a:r>
              <a:rPr dirty="0" sz="1000" spc="180">
                <a:solidFill>
                  <a:srgbClr val="010202"/>
                </a:solidFill>
                <a:latin typeface="Times New Roman"/>
                <a:cs typeface="Times New Roman"/>
              </a:rPr>
              <a:t> </a:t>
            </a:r>
            <a:r>
              <a:rPr dirty="0" sz="1000">
                <a:solidFill>
                  <a:srgbClr val="010202"/>
                </a:solidFill>
                <a:latin typeface="Times New Roman"/>
                <a:cs typeface="Times New Roman"/>
              </a:rPr>
              <a:t>8.7.</a:t>
            </a:r>
            <a:endParaRPr sz="1000">
              <a:latin typeface="Times New Roman"/>
              <a:cs typeface="Times New Roman"/>
            </a:endParaRPr>
          </a:p>
          <a:p>
            <a:pPr algn="just" marL="50800" marR="48895">
              <a:lnSpc>
                <a:spcPct val="100000"/>
              </a:lnSpc>
            </a:pPr>
            <a:r>
              <a:rPr dirty="0" sz="1000" spc="-5">
                <a:solidFill>
                  <a:srgbClr val="010202"/>
                </a:solidFill>
                <a:latin typeface="Times New Roman"/>
                <a:cs typeface="Times New Roman"/>
              </a:rPr>
              <a:t>Alternatively, </a:t>
            </a:r>
            <a:r>
              <a:rPr dirty="0" sz="1000">
                <a:solidFill>
                  <a:srgbClr val="010202"/>
                </a:solidFill>
                <a:latin typeface="Times New Roman"/>
                <a:cs typeface="Times New Roman"/>
              </a:rPr>
              <a:t>the variation of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with pressure can be  </a:t>
            </a:r>
            <a:r>
              <a:rPr dirty="0" sz="1000" spc="-5">
                <a:solidFill>
                  <a:srgbClr val="010202"/>
                </a:solidFill>
                <a:latin typeface="Times New Roman"/>
                <a:cs typeface="Times New Roman"/>
              </a:rPr>
              <a:t>determined along each isotherm by graphical integration of the variation of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with </a:t>
            </a:r>
            <a:r>
              <a:rPr dirty="0" sz="1000" spc="-130" i="1">
                <a:solidFill>
                  <a:srgbClr val="010202"/>
                </a:solidFill>
                <a:latin typeface="Times New Roman"/>
                <a:cs typeface="Times New Roman"/>
              </a:rPr>
              <a:t>P.  </a:t>
            </a:r>
            <a:r>
              <a:rPr dirty="0" sz="1000" spc="-5">
                <a:solidFill>
                  <a:srgbClr val="010202"/>
                </a:solidFill>
                <a:latin typeface="Times New Roman"/>
                <a:cs typeface="Times New Roman"/>
              </a:rPr>
              <a:t>These relationships are shown for several temperatures in Fig. 8.10, which shows the  variation of the saturated vapor pressure of liquid </a:t>
            </a:r>
            <a:r>
              <a:rPr dirty="0" sz="1000">
                <a:solidFill>
                  <a:srgbClr val="010202"/>
                </a:solidFill>
                <a:latin typeface="Times New Roman"/>
                <a:cs typeface="Times New Roman"/>
              </a:rPr>
              <a:t>CO</a:t>
            </a:r>
            <a:r>
              <a:rPr dirty="0" baseline="-33333" sz="1125">
                <a:solidFill>
                  <a:srgbClr val="010202"/>
                </a:solidFill>
                <a:latin typeface="Times New Roman"/>
                <a:cs typeface="Times New Roman"/>
              </a:rPr>
              <a:t>2 </a:t>
            </a:r>
            <a:r>
              <a:rPr dirty="0" sz="1000">
                <a:solidFill>
                  <a:srgbClr val="010202"/>
                </a:solidFill>
                <a:latin typeface="Times New Roman"/>
                <a:cs typeface="Times New Roman"/>
              </a:rPr>
              <a:t>(the points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with temperature.  Fig. 8.10 also shows that, as the temperature increases toward the critical point, the range  </a:t>
            </a:r>
            <a:r>
              <a:rPr dirty="0" sz="1000">
                <a:solidFill>
                  <a:srgbClr val="010202"/>
                </a:solidFill>
                <a:latin typeface="Times New Roman"/>
                <a:cs typeface="Times New Roman"/>
              </a:rPr>
              <a:t>of</a:t>
            </a:r>
            <a:r>
              <a:rPr dirty="0" sz="1000" spc="160">
                <a:solidFill>
                  <a:srgbClr val="010202"/>
                </a:solidFill>
                <a:latin typeface="Times New Roman"/>
                <a:cs typeface="Times New Roman"/>
              </a:rPr>
              <a:t> </a:t>
            </a:r>
            <a:r>
              <a:rPr dirty="0" sz="1000">
                <a:solidFill>
                  <a:srgbClr val="010202"/>
                </a:solidFill>
                <a:latin typeface="Times New Roman"/>
                <a:cs typeface="Times New Roman"/>
              </a:rPr>
              <a:t>nonphysical</a:t>
            </a:r>
            <a:r>
              <a:rPr dirty="0" sz="1000" spc="165">
                <a:solidFill>
                  <a:srgbClr val="010202"/>
                </a:solidFill>
                <a:latin typeface="Times New Roman"/>
                <a:cs typeface="Times New Roman"/>
              </a:rPr>
              <a:t> </a:t>
            </a:r>
            <a:r>
              <a:rPr dirty="0" sz="1000">
                <a:solidFill>
                  <a:srgbClr val="010202"/>
                </a:solidFill>
                <a:latin typeface="Times New Roman"/>
                <a:cs typeface="Times New Roman"/>
              </a:rPr>
              <a:t>states</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J</a:t>
            </a:r>
            <a:r>
              <a:rPr dirty="0" sz="1000" spc="165" i="1">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160">
                <a:solidFill>
                  <a:srgbClr val="010202"/>
                </a:solidFill>
                <a:latin typeface="Times New Roman"/>
                <a:cs typeface="Times New Roman"/>
              </a:rPr>
              <a:t> </a:t>
            </a:r>
            <a:r>
              <a:rPr dirty="0" sz="1000" i="1">
                <a:solidFill>
                  <a:srgbClr val="010202"/>
                </a:solidFill>
                <a:latin typeface="Times New Roman"/>
                <a:cs typeface="Times New Roman"/>
              </a:rPr>
              <a:t>F</a:t>
            </a:r>
            <a:r>
              <a:rPr dirty="0" sz="1000" spc="165" i="1">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Fig.</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8.8)</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diminishes</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finally</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disappears</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6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165">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a:p>
            <a:pPr algn="just" marL="57785" marR="43180" indent="-7620">
              <a:lnSpc>
                <a:spcPct val="126899"/>
              </a:lnSpc>
              <a:spcBef>
                <a:spcPts val="50"/>
              </a:spcBef>
            </a:pPr>
            <a:r>
              <a:rPr dirty="0" sz="1000">
                <a:solidFill>
                  <a:srgbClr val="010202"/>
                </a:solidFill>
                <a:latin typeface="Times New Roman"/>
                <a:cs typeface="Times New Roman"/>
              </a:rPr>
              <a:t>temperatures higher than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 </a:t>
            </a:r>
            <a:r>
              <a:rPr dirty="0" sz="1000" spc="-5">
                <a:solidFill>
                  <a:srgbClr val="010202"/>
                </a:solidFill>
                <a:latin typeface="Times New Roman"/>
                <a:cs typeface="Times New Roman"/>
              </a:rPr>
              <a:t>the full-line indicates that one phase alone is stable over the  </a:t>
            </a:r>
            <a:r>
              <a:rPr dirty="0" sz="1000" spc="-15">
                <a:solidFill>
                  <a:srgbClr val="010202"/>
                </a:solidFill>
                <a:latin typeface="Times New Roman"/>
                <a:cs typeface="Times New Roman"/>
              </a:rPr>
              <a:t>entire range </a:t>
            </a:r>
            <a:r>
              <a:rPr dirty="0" sz="1000" spc="-10">
                <a:solidFill>
                  <a:srgbClr val="010202"/>
                </a:solidFill>
                <a:latin typeface="Times New Roman"/>
                <a:cs typeface="Times New Roman"/>
              </a:rPr>
              <a:t>of </a:t>
            </a:r>
            <a:r>
              <a:rPr dirty="0" sz="1000" spc="-15">
                <a:solidFill>
                  <a:srgbClr val="010202"/>
                </a:solidFill>
                <a:latin typeface="Times New Roman"/>
                <a:cs typeface="Times New Roman"/>
              </a:rPr>
              <a:t>pressure. </a:t>
            </a:r>
            <a:r>
              <a:rPr dirty="0" sz="1000" spc="-10">
                <a:solidFill>
                  <a:srgbClr val="010202"/>
                </a:solidFill>
                <a:latin typeface="Times New Roman"/>
                <a:cs typeface="Times New Roman"/>
              </a:rPr>
              <a:t>As </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A </a:t>
            </a:r>
            <a:r>
              <a:rPr dirty="0" sz="1000" spc="-10">
                <a:solidFill>
                  <a:srgbClr val="010202"/>
                </a:solidFill>
                <a:latin typeface="Times New Roman"/>
                <a:cs typeface="Times New Roman"/>
              </a:rPr>
              <a:t>in Eq. </a:t>
            </a:r>
            <a:r>
              <a:rPr dirty="0" sz="1000" spc="-15">
                <a:solidFill>
                  <a:srgbClr val="010202"/>
                </a:solidFill>
                <a:latin typeface="Times New Roman"/>
                <a:cs typeface="Times New Roman"/>
              </a:rPr>
              <a:t>(8.6) </a:t>
            </a:r>
            <a:r>
              <a:rPr dirty="0" sz="1000" spc="-10">
                <a:solidFill>
                  <a:srgbClr val="010202"/>
                </a:solidFill>
                <a:latin typeface="Times New Roman"/>
                <a:cs typeface="Times New Roman"/>
              </a:rPr>
              <a:t>is </a:t>
            </a:r>
            <a:r>
              <a:rPr dirty="0" sz="1000">
                <a:solidFill>
                  <a:srgbClr val="010202"/>
                </a:solidFill>
                <a:latin typeface="Times New Roman"/>
                <a:cs typeface="Times New Roman"/>
              </a:rPr>
              <a:t>a </a:t>
            </a:r>
            <a:r>
              <a:rPr dirty="0" sz="1000" spc="-15">
                <a:solidFill>
                  <a:srgbClr val="010202"/>
                </a:solidFill>
                <a:latin typeface="Times New Roman"/>
                <a:cs typeface="Times New Roman"/>
              </a:rPr>
              <a:t>function </a:t>
            </a:r>
            <a:r>
              <a:rPr dirty="0" sz="1000" spc="-10">
                <a:solidFill>
                  <a:srgbClr val="010202"/>
                </a:solidFill>
                <a:latin typeface="Times New Roman"/>
                <a:cs typeface="Times New Roman"/>
              </a:rPr>
              <a:t>of </a:t>
            </a:r>
            <a:r>
              <a:rPr dirty="0" sz="1000" spc="-15">
                <a:solidFill>
                  <a:srgbClr val="010202"/>
                </a:solidFill>
                <a:latin typeface="Times New Roman"/>
                <a:cs typeface="Times New Roman"/>
              </a:rPr>
              <a:t>temperature, </a:t>
            </a:r>
            <a:r>
              <a:rPr dirty="0" sz="1000" spc="-10">
                <a:solidFill>
                  <a:srgbClr val="010202"/>
                </a:solidFill>
                <a:latin typeface="Times New Roman"/>
                <a:cs typeface="Times New Roman"/>
              </a:rPr>
              <a:t>the </a:t>
            </a:r>
            <a:r>
              <a:rPr dirty="0" sz="1000" spc="-15">
                <a:solidFill>
                  <a:srgbClr val="010202"/>
                </a:solidFill>
                <a:latin typeface="Times New Roman"/>
                <a:cs typeface="Times New Roman"/>
              </a:rPr>
              <a:t>positions </a:t>
            </a:r>
            <a:r>
              <a:rPr dirty="0" sz="1000" spc="-10">
                <a:solidFill>
                  <a:srgbClr val="010202"/>
                </a:solidFill>
                <a:latin typeface="Times New Roman"/>
                <a:cs typeface="Times New Roman"/>
              </a:rPr>
              <a:t>of </a:t>
            </a:r>
            <a:r>
              <a:rPr dirty="0" sz="1000" spc="-15">
                <a:solidFill>
                  <a:srgbClr val="010202"/>
                </a:solidFill>
                <a:latin typeface="Times New Roman"/>
                <a:cs typeface="Times New Roman"/>
              </a:rPr>
              <a:t>the  </a:t>
            </a:r>
            <a:r>
              <a:rPr dirty="0" sz="1000" spc="-25">
                <a:solidFill>
                  <a:srgbClr val="010202"/>
                </a:solidFill>
                <a:latin typeface="Times New Roman"/>
                <a:cs typeface="Times New Roman"/>
              </a:rPr>
              <a:t>isotherms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in</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Fig.</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8.10</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with</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respect</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to</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one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another</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ar</a:t>
            </a:r>
            <a:r>
              <a:rPr dirty="0" sz="1000" spc="-55">
                <a:solidFill>
                  <a:srgbClr val="010202"/>
                </a:solidFill>
                <a:latin typeface="Times New Roman"/>
                <a:cs typeface="Times New Roman"/>
              </a:rPr>
              <a:t> </a:t>
            </a:r>
            <a:r>
              <a:rPr dirty="0" sz="1000">
                <a:solidFill>
                  <a:srgbClr val="010202"/>
                </a:solidFill>
                <a:latin typeface="Times New Roman"/>
                <a:cs typeface="Times New Roman"/>
              </a:rPr>
              <a:t>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arbitrary;</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only</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 </a:t>
            </a:r>
            <a:r>
              <a:rPr dirty="0" sz="1000" spc="-25" i="1">
                <a:solidFill>
                  <a:srgbClr val="010202"/>
                </a:solidFill>
                <a:latin typeface="Times New Roman"/>
                <a:cs typeface="Times New Roman"/>
              </a:rPr>
              <a:t>P</a:t>
            </a:r>
            <a:r>
              <a:rPr dirty="0" sz="1000" spc="-25">
                <a:solidFill>
                  <a:srgbClr val="010202"/>
                </a:solidFill>
                <a:latin typeface="Times New Roman"/>
                <a:cs typeface="Times New Roman"/>
              </a:rPr>
              <a:t>-axis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is</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quantitatively  </a:t>
            </a:r>
            <a:r>
              <a:rPr dirty="0" sz="1000">
                <a:solidFill>
                  <a:srgbClr val="010202"/>
                </a:solidFill>
                <a:latin typeface="Times New Roman"/>
                <a:cs typeface="Times New Roman"/>
              </a:rPr>
              <a:t>significant.</a:t>
            </a:r>
            <a:endParaRPr sz="10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146" y="403223"/>
            <a:ext cx="4661535" cy="1084580"/>
          </a:xfrm>
          <a:prstGeom prst="rect">
            <a:avLst/>
          </a:prstGeom>
        </p:spPr>
        <p:txBody>
          <a:bodyPr wrap="square" lIns="0" tIns="12700" rIns="0" bIns="0" rtlCol="0" vert="horz">
            <a:spAutoFit/>
          </a:bodyPr>
          <a:lstStyle/>
          <a:p>
            <a:pPr algn="r" marR="4318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219</a:t>
            </a:r>
            <a:endParaRPr sz="1000">
              <a:latin typeface="Times New Roman"/>
              <a:cs typeface="Times New Roman"/>
            </a:endParaRPr>
          </a:p>
          <a:p>
            <a:pPr marL="38100" indent="109855">
              <a:lnSpc>
                <a:spcPct val="100000"/>
              </a:lnSpc>
              <a:spcBef>
                <a:spcPts val="765"/>
              </a:spcBef>
            </a:pPr>
            <a:r>
              <a:rPr dirty="0" sz="1000" spc="-1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variation</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saturated</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vapor</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pressure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liquid</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CO</a:t>
            </a:r>
            <a:r>
              <a:rPr dirty="0" baseline="-33333" sz="1125" spc="-7">
                <a:solidFill>
                  <a:srgbClr val="010202"/>
                </a:solidFill>
                <a:latin typeface="Times New Roman"/>
                <a:cs typeface="Times New Roman"/>
              </a:rPr>
              <a:t>2</a:t>
            </a:r>
            <a:r>
              <a:rPr dirty="0" baseline="-33333" sz="1125" spc="202">
                <a:solidFill>
                  <a:srgbClr val="010202"/>
                </a:solidFill>
                <a:latin typeface="Times New Roman"/>
                <a:cs typeface="Times New Roman"/>
              </a:rPr>
              <a:t> </a:t>
            </a:r>
            <a:r>
              <a:rPr dirty="0" sz="1000" spc="-10">
                <a:solidFill>
                  <a:srgbClr val="010202"/>
                </a:solidFill>
                <a:latin typeface="Times New Roman"/>
                <a:cs typeface="Times New Roman"/>
              </a:rPr>
              <a:t>with</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temperature,</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obtained</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from the van der Waals equation and plotted as the logarithm of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vs. </a:t>
            </a:r>
            <a:r>
              <a:rPr dirty="0" sz="1000">
                <a:solidFill>
                  <a:srgbClr val="010202"/>
                </a:solidFill>
                <a:latin typeface="Times New Roman"/>
                <a:cs typeface="Times New Roman"/>
              </a:rPr>
              <a:t>the reciprocal of</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a:solidFill>
                  <a:srgbClr val="010202"/>
                </a:solidFill>
                <a:latin typeface="Times New Roman"/>
                <a:cs typeface="Times New Roman"/>
              </a:rPr>
              <a:t>absolute temperature,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8.11. Fig. 8.11 also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the variation of the  measured saturated vapor pressure with temperature. Comparison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the van </a:t>
            </a:r>
            <a:r>
              <a:rPr dirty="0" sz="1000" spc="-5">
                <a:solidFill>
                  <a:srgbClr val="010202"/>
                </a:solidFill>
                <a:latin typeface="Times New Roman"/>
                <a:cs typeface="Times New Roman"/>
              </a:rPr>
              <a:t>der  </a:t>
            </a:r>
            <a:r>
              <a:rPr dirty="0" sz="1000">
                <a:solidFill>
                  <a:srgbClr val="010202"/>
                </a:solidFill>
                <a:latin typeface="Times New Roman"/>
                <a:cs typeface="Times New Roman"/>
              </a:rPr>
              <a:t>Waals equation predicts values of vapor pressure which are higher than the</a:t>
            </a:r>
            <a:r>
              <a:rPr dirty="0" sz="1000" spc="155">
                <a:solidFill>
                  <a:srgbClr val="010202"/>
                </a:solidFill>
                <a:latin typeface="Times New Roman"/>
                <a:cs typeface="Times New Roman"/>
              </a:rPr>
              <a:t> </a:t>
            </a:r>
            <a:r>
              <a:rPr dirty="0" sz="1000">
                <a:solidFill>
                  <a:srgbClr val="010202"/>
                </a:solidFill>
                <a:latin typeface="Times New Roman"/>
                <a:cs typeface="Times New Roman"/>
              </a:rPr>
              <a:t>measured</a:t>
            </a:r>
            <a:endParaRPr sz="1000">
              <a:latin typeface="Times New Roman"/>
              <a:cs typeface="Times New Roman"/>
            </a:endParaRPr>
          </a:p>
        </p:txBody>
      </p:sp>
      <p:sp>
        <p:nvSpPr>
          <p:cNvPr id="3" name="object 3"/>
          <p:cNvSpPr txBox="1"/>
          <p:nvPr/>
        </p:nvSpPr>
        <p:spPr>
          <a:xfrm>
            <a:off x="929686" y="3964813"/>
            <a:ext cx="3565525" cy="317500"/>
          </a:xfrm>
          <a:prstGeom prst="rect">
            <a:avLst/>
          </a:prstGeom>
        </p:spPr>
        <p:txBody>
          <a:bodyPr wrap="square" lIns="0" tIns="27939" rIns="0" bIns="0" rtlCol="0" vert="horz">
            <a:spAutoFit/>
          </a:bodyPr>
          <a:lstStyle/>
          <a:p>
            <a:pPr marL="469265" marR="508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8.10 </a:t>
            </a:r>
            <a:r>
              <a:rPr dirty="0" sz="1000">
                <a:solidFill>
                  <a:srgbClr val="010202"/>
                </a:solidFill>
                <a:latin typeface="Times New Roman"/>
                <a:cs typeface="Times New Roman"/>
              </a:rPr>
              <a:t>The variations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a:solidFill>
                  <a:srgbClr val="010202"/>
                </a:solidFill>
                <a:latin typeface="Times New Roman"/>
                <a:cs typeface="Times New Roman"/>
              </a:rPr>
              <a:t>for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carbon  dioxide at several</a:t>
            </a:r>
            <a:r>
              <a:rPr dirty="0" sz="1000" spc="-110">
                <a:solidFill>
                  <a:srgbClr val="010202"/>
                </a:solidFill>
                <a:latin typeface="Times New Roman"/>
                <a:cs typeface="Times New Roman"/>
              </a:rPr>
              <a:t> </a:t>
            </a:r>
            <a:r>
              <a:rPr dirty="0" sz="1000">
                <a:solidFill>
                  <a:srgbClr val="010202"/>
                </a:solidFill>
                <a:latin typeface="Times New Roman"/>
                <a:cs typeface="Times New Roman"/>
              </a:rPr>
              <a:t>temperatures.</a:t>
            </a:r>
            <a:endParaRPr sz="1000">
              <a:latin typeface="Times New Roman"/>
              <a:cs typeface="Times New Roman"/>
            </a:endParaRPr>
          </a:p>
        </p:txBody>
      </p:sp>
      <p:sp>
        <p:nvSpPr>
          <p:cNvPr id="4" name="object 4"/>
          <p:cNvSpPr/>
          <p:nvPr/>
        </p:nvSpPr>
        <p:spPr>
          <a:xfrm>
            <a:off x="1171506" y="1705960"/>
            <a:ext cx="3196307" cy="219392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1171403" y="4332636"/>
            <a:ext cx="3184004" cy="2954693"/>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901700" y="7412570"/>
            <a:ext cx="3747135"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b="1">
                <a:solidFill>
                  <a:srgbClr val="010202"/>
                </a:solidFill>
                <a:latin typeface="Times New Roman"/>
                <a:cs typeface="Times New Roman"/>
              </a:rPr>
              <a:t>Figure 8.11 </a:t>
            </a:r>
            <a:r>
              <a:rPr dirty="0" sz="1000">
                <a:solidFill>
                  <a:srgbClr val="010202"/>
                </a:solidFill>
                <a:latin typeface="Times New Roman"/>
                <a:cs typeface="Times New Roman"/>
              </a:rPr>
              <a:t>Comparison of the variation, with temperature, of the  vapor pressure of van der Waals liquid carbon dioxide with the</a:t>
            </a:r>
            <a:r>
              <a:rPr dirty="0" sz="1000" spc="-100">
                <a:solidFill>
                  <a:srgbClr val="010202"/>
                </a:solidFill>
                <a:latin typeface="Times New Roman"/>
                <a:cs typeface="Times New Roman"/>
              </a:rPr>
              <a:t> </a:t>
            </a:r>
            <a:r>
              <a:rPr dirty="0" sz="1000">
                <a:solidFill>
                  <a:srgbClr val="010202"/>
                </a:solidFill>
                <a:latin typeface="Times New Roman"/>
                <a:cs typeface="Times New Roman"/>
              </a:rPr>
              <a:t>measured  vapor</a:t>
            </a:r>
            <a:r>
              <a:rPr dirty="0" sz="1000" spc="-30">
                <a:solidFill>
                  <a:srgbClr val="010202"/>
                </a:solidFill>
                <a:latin typeface="Times New Roman"/>
                <a:cs typeface="Times New Roman"/>
              </a:rPr>
              <a:t> </a:t>
            </a:r>
            <a:r>
              <a:rPr dirty="0" sz="900">
                <a:solidFill>
                  <a:srgbClr val="010202"/>
                </a:solidFill>
                <a:latin typeface="Times New Roman"/>
                <a:cs typeface="Times New Roman"/>
              </a:rPr>
              <a:t>pressures.</a:t>
            </a:r>
            <a:endParaRPr sz="9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272" y="403225"/>
            <a:ext cx="4675505" cy="1049020"/>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220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50800" marR="43180">
              <a:lnSpc>
                <a:spcPct val="100000"/>
              </a:lnSpc>
              <a:spcBef>
                <a:spcPts val="860"/>
              </a:spcBef>
            </a:pPr>
            <a:r>
              <a:rPr dirty="0" sz="1000">
                <a:solidFill>
                  <a:srgbClr val="010202"/>
                </a:solidFill>
                <a:latin typeface="Times New Roman"/>
                <a:cs typeface="Times New Roman"/>
              </a:rPr>
              <a:t>values, although the difference between the two values decreases with </a:t>
            </a:r>
            <a:r>
              <a:rPr dirty="0" sz="1000" spc="5">
                <a:solidFill>
                  <a:srgbClr val="010202"/>
                </a:solidFill>
                <a:latin typeface="Times New Roman"/>
                <a:cs typeface="Times New Roman"/>
              </a:rPr>
              <a:t>increasing  </a:t>
            </a:r>
            <a:r>
              <a:rPr dirty="0" sz="1000">
                <a:solidFill>
                  <a:srgbClr val="010202"/>
                </a:solidFill>
                <a:latin typeface="Times New Roman"/>
                <a:cs typeface="Times New Roman"/>
              </a:rPr>
              <a:t>temperature. Consequently, the van der Waals equation predicts a value of the </a:t>
            </a:r>
            <a:r>
              <a:rPr dirty="0" sz="1000" spc="-5">
                <a:solidFill>
                  <a:srgbClr val="010202"/>
                </a:solidFill>
                <a:latin typeface="Times New Roman"/>
                <a:cs typeface="Times New Roman"/>
              </a:rPr>
              <a:t>molar  </a:t>
            </a:r>
            <a:r>
              <a:rPr dirty="0" sz="1000">
                <a:solidFill>
                  <a:srgbClr val="010202"/>
                </a:solidFill>
                <a:latin typeface="Times New Roman"/>
                <a:cs typeface="Times New Roman"/>
              </a:rPr>
              <a:t>latent heat of evaporation of liquid CO</a:t>
            </a:r>
            <a:r>
              <a:rPr dirty="0" baseline="-33333" sz="1125">
                <a:solidFill>
                  <a:srgbClr val="010202"/>
                </a:solidFill>
                <a:latin typeface="Times New Roman"/>
                <a:cs typeface="Times New Roman"/>
              </a:rPr>
              <a:t>2 </a:t>
            </a:r>
            <a:r>
              <a:rPr dirty="0" sz="1000">
                <a:solidFill>
                  <a:srgbClr val="010202"/>
                </a:solidFill>
                <a:latin typeface="Times New Roman"/>
                <a:cs typeface="Times New Roman"/>
              </a:rPr>
              <a:t>which is less than the measured value, with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evap </a:t>
            </a:r>
            <a:r>
              <a:rPr dirty="0" sz="1000">
                <a:solidFill>
                  <a:srgbClr val="010202"/>
                </a:solidFill>
                <a:latin typeface="Times New Roman"/>
                <a:cs typeface="Times New Roman"/>
              </a:rPr>
              <a:t>being obtained as </a:t>
            </a:r>
            <a:r>
              <a:rPr dirty="0" sz="1000" spc="10">
                <a:solidFill>
                  <a:srgbClr val="010202"/>
                </a:solidFill>
                <a:latin typeface="Times New Roman"/>
                <a:cs typeface="Times New Roman"/>
              </a:rPr>
              <a:t>–2.303 </a:t>
            </a:r>
            <a:r>
              <a:rPr dirty="0" sz="1000" i="1">
                <a:solidFill>
                  <a:srgbClr val="010202"/>
                </a:solidFill>
                <a:latin typeface="Times New Roman"/>
                <a:cs typeface="Times New Roman"/>
              </a:rPr>
              <a:t>R</a:t>
            </a:r>
            <a:r>
              <a:rPr dirty="0" sz="1000">
                <a:solidFill>
                  <a:srgbClr val="010202"/>
                </a:solidFill>
                <a:latin typeface="Times New Roman"/>
                <a:cs typeface="Times New Roman"/>
              </a:rPr>
              <a:t>×(the slope of the line) in </a:t>
            </a:r>
            <a:r>
              <a:rPr dirty="0" sz="1000" spc="-5">
                <a:solidFill>
                  <a:srgbClr val="010202"/>
                </a:solidFill>
                <a:latin typeface="Times New Roman"/>
                <a:cs typeface="Times New Roman"/>
              </a:rPr>
              <a:t>Fig.8.11. </a:t>
            </a:r>
            <a:r>
              <a:rPr dirty="0" sz="1000">
                <a:solidFill>
                  <a:srgbClr val="010202"/>
                </a:solidFill>
                <a:latin typeface="Times New Roman"/>
                <a:cs typeface="Times New Roman"/>
              </a:rPr>
              <a:t>The molar </a:t>
            </a:r>
            <a:r>
              <a:rPr dirty="0" sz="1000" spc="-5">
                <a:solidFill>
                  <a:srgbClr val="010202"/>
                </a:solidFill>
                <a:latin typeface="Times New Roman"/>
                <a:cs typeface="Times New Roman"/>
              </a:rPr>
              <a:t>latent  </a:t>
            </a:r>
            <a:r>
              <a:rPr dirty="0" sz="1000">
                <a:solidFill>
                  <a:srgbClr val="010202"/>
                </a:solidFill>
                <a:latin typeface="Times New Roman"/>
                <a:cs typeface="Times New Roman"/>
              </a:rPr>
              <a:t>heat of evaporation of a liquified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gas can</a:t>
            </a:r>
            <a:r>
              <a:rPr dirty="0" sz="1000" spc="5">
                <a:solidFill>
                  <a:srgbClr val="010202"/>
                </a:solidFill>
                <a:latin typeface="Times New Roman"/>
                <a:cs typeface="Times New Roman"/>
              </a:rPr>
              <a:t> </a:t>
            </a:r>
            <a:r>
              <a:rPr dirty="0" sz="1000">
                <a:solidFill>
                  <a:srgbClr val="010202"/>
                </a:solidFill>
                <a:latin typeface="Times New Roman"/>
                <a:cs typeface="Times New Roman"/>
              </a:rPr>
              <a:t>be calculated as follows:</a:t>
            </a:r>
            <a:endParaRPr sz="1000">
              <a:latin typeface="Times New Roman"/>
              <a:cs typeface="Times New Roman"/>
            </a:endParaRPr>
          </a:p>
        </p:txBody>
      </p:sp>
      <p:sp>
        <p:nvSpPr>
          <p:cNvPr id="3" name="object 3"/>
          <p:cNvSpPr txBox="1"/>
          <p:nvPr/>
        </p:nvSpPr>
        <p:spPr>
          <a:xfrm>
            <a:off x="423298" y="2120734"/>
            <a:ext cx="4648200" cy="577215"/>
          </a:xfrm>
          <a:prstGeom prst="rect">
            <a:avLst/>
          </a:prstGeom>
        </p:spPr>
        <p:txBody>
          <a:bodyPr wrap="square" lIns="0" tIns="59690" rIns="0" bIns="0" rtlCol="0" vert="horz">
            <a:spAutoFit/>
          </a:bodyPr>
          <a:lstStyle/>
          <a:p>
            <a:pPr marL="38100">
              <a:lnSpc>
                <a:spcPct val="100000"/>
              </a:lnSpc>
              <a:spcBef>
                <a:spcPts val="470"/>
              </a:spcBef>
            </a:pPr>
            <a:r>
              <a:rPr dirty="0" sz="1000">
                <a:solidFill>
                  <a:srgbClr val="010202"/>
                </a:solidFill>
                <a:latin typeface="Times New Roman"/>
                <a:cs typeface="Times New Roman"/>
              </a:rPr>
              <a:t>where</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v</a:t>
            </a:r>
            <a:r>
              <a:rPr dirty="0" baseline="-33333" sz="1125" spc="217"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85">
                <a:solidFill>
                  <a:srgbClr val="010202"/>
                </a:solidFill>
                <a:latin typeface="Times New Roman"/>
                <a:cs typeface="Times New Roman"/>
              </a:rPr>
              <a:t> </a:t>
            </a:r>
            <a:r>
              <a:rPr dirty="0" sz="1000" spc="-10" i="1">
                <a:solidFill>
                  <a:srgbClr val="010202"/>
                </a:solidFill>
                <a:latin typeface="Times New Roman"/>
                <a:cs typeface="Times New Roman"/>
              </a:rPr>
              <a:t>V</a:t>
            </a:r>
            <a:r>
              <a:rPr dirty="0" baseline="-33333" sz="1125" spc="-15" i="1">
                <a:solidFill>
                  <a:srgbClr val="010202"/>
                </a:solidFill>
                <a:latin typeface="Times New Roman"/>
                <a:cs typeface="Times New Roman"/>
              </a:rPr>
              <a:t>l</a:t>
            </a:r>
            <a:r>
              <a:rPr dirty="0" baseline="-33333" sz="1125" spc="217" i="1">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80">
                <a:solidFill>
                  <a:srgbClr val="010202"/>
                </a:solidFill>
                <a:latin typeface="Times New Roman"/>
                <a:cs typeface="Times New Roman"/>
              </a:rPr>
              <a:t> </a:t>
            </a:r>
            <a:r>
              <a:rPr dirty="0" sz="1000" spc="-10">
                <a:solidFill>
                  <a:srgbClr val="010202"/>
                </a:solidFill>
                <a:latin typeface="Times New Roman"/>
                <a:cs typeface="Times New Roman"/>
              </a:rPr>
              <a:t>respectively,</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molar</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volumes</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coexisting</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vapor</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liquid</a:t>
            </a:r>
            <a:endParaRPr sz="1000">
              <a:latin typeface="Times New Roman"/>
              <a:cs typeface="Times New Roman"/>
            </a:endParaRPr>
          </a:p>
          <a:p>
            <a:pPr marL="38100" marR="30480" indent="-635">
              <a:lnSpc>
                <a:spcPct val="100000"/>
              </a:lnSpc>
              <a:spcBef>
                <a:spcPts val="370"/>
              </a:spcBef>
            </a:pPr>
            <a:r>
              <a:rPr dirty="0" sz="1000">
                <a:solidFill>
                  <a:srgbClr val="010202"/>
                </a:solidFill>
                <a:latin typeface="Times New Roman"/>
                <a:cs typeface="Times New Roman"/>
              </a:rPr>
              <a:t>phases, and </a:t>
            </a:r>
            <a:r>
              <a:rPr dirty="0" sz="1000" i="1">
                <a:solidFill>
                  <a:srgbClr val="010202"/>
                </a:solidFill>
                <a:latin typeface="Times New Roman"/>
                <a:cs typeface="Times New Roman"/>
              </a:rPr>
              <a:t>P </a:t>
            </a:r>
            <a:r>
              <a:rPr dirty="0" sz="1000">
                <a:solidFill>
                  <a:srgbClr val="010202"/>
                </a:solidFill>
                <a:latin typeface="Times New Roman"/>
                <a:cs typeface="Times New Roman"/>
              </a:rPr>
              <a:t>is the saturated vapor pressure, at the temperature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From Eqs. (3.12) and  </a:t>
            </a:r>
            <a:r>
              <a:rPr dirty="0" sz="1000">
                <a:solidFill>
                  <a:srgbClr val="010202"/>
                </a:solidFill>
                <a:latin typeface="Times New Roman"/>
                <a:cs typeface="Times New Roman"/>
              </a:rPr>
              <a:t>(5.33),</a:t>
            </a:r>
            <a:endParaRPr sz="1000">
              <a:latin typeface="Times New Roman"/>
              <a:cs typeface="Times New Roman"/>
            </a:endParaRPr>
          </a:p>
        </p:txBody>
      </p:sp>
      <p:sp>
        <p:nvSpPr>
          <p:cNvPr id="4" name="object 4"/>
          <p:cNvSpPr/>
          <p:nvPr/>
        </p:nvSpPr>
        <p:spPr>
          <a:xfrm>
            <a:off x="1428750" y="1905000"/>
            <a:ext cx="2476500" cy="16192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1920875" y="2842679"/>
            <a:ext cx="1390650" cy="3429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66766" y="3328542"/>
            <a:ext cx="237109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which, applied to the 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gas,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7" name="object 7"/>
          <p:cNvSpPr txBox="1"/>
          <p:nvPr/>
        </p:nvSpPr>
        <p:spPr>
          <a:xfrm>
            <a:off x="469941" y="4243070"/>
            <a:ext cx="8826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Integration</a:t>
            </a:r>
            <a:r>
              <a:rPr dirty="0" sz="1000" spc="-7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8" name="object 8"/>
          <p:cNvSpPr/>
          <p:nvPr/>
        </p:nvSpPr>
        <p:spPr>
          <a:xfrm>
            <a:off x="1595437" y="3746500"/>
            <a:ext cx="1876425" cy="352425"/>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69900" y="5102859"/>
            <a:ext cx="34429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 which the integration constant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of temperature.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10" name="object 10"/>
          <p:cNvSpPr/>
          <p:nvPr/>
        </p:nvSpPr>
        <p:spPr>
          <a:xfrm>
            <a:off x="1858962" y="4521200"/>
            <a:ext cx="1485900" cy="342900"/>
          </a:xfrm>
          <a:prstGeom prst="rect">
            <a:avLst/>
          </a:prstGeom>
          <a:blipFill>
            <a:blip r:embed="rId5" cstate="print"/>
            <a:stretch>
              <a:fillRect/>
            </a:stretch>
          </a:blipFill>
        </p:spPr>
        <p:txBody>
          <a:bodyPr wrap="square" lIns="0" tIns="0" rIns="0" bIns="0" rtlCol="0"/>
          <a:lstStyle/>
          <a:p/>
        </p:txBody>
      </p:sp>
      <p:sp>
        <p:nvSpPr>
          <p:cNvPr id="11" name="object 11"/>
          <p:cNvSpPr/>
          <p:nvPr/>
        </p:nvSpPr>
        <p:spPr>
          <a:xfrm>
            <a:off x="1571625" y="5506084"/>
            <a:ext cx="1962150" cy="29527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747259" y="5623559"/>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(8.6)</a:t>
            </a:r>
            <a:endParaRPr sz="1000">
              <a:latin typeface="Times New Roman"/>
              <a:cs typeface="Times New Roman"/>
            </a:endParaRPr>
          </a:p>
        </p:txBody>
      </p:sp>
      <p:sp>
        <p:nvSpPr>
          <p:cNvPr id="13" name="object 13"/>
          <p:cNvSpPr/>
          <p:nvPr/>
        </p:nvSpPr>
        <p:spPr>
          <a:xfrm>
            <a:off x="1663166" y="6064884"/>
            <a:ext cx="1762124" cy="342900"/>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738789" y="6182358"/>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(8.7)</a:t>
            </a:r>
            <a:endParaRPr sz="100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97819" y="403223"/>
            <a:ext cx="4725035" cy="2381885"/>
          </a:xfrm>
          <a:prstGeom prst="rect">
            <a:avLst/>
          </a:prstGeom>
        </p:spPr>
        <p:txBody>
          <a:bodyPr wrap="square" lIns="0" tIns="12700" rIns="0" bIns="0" rtlCol="0" vert="horz">
            <a:spAutoFit/>
          </a:bodyPr>
          <a:lstStyle/>
          <a:p>
            <a:pPr algn="r" marR="85725">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221</a:t>
            </a:r>
            <a:endParaRPr sz="1000">
              <a:latin typeface="Times New Roman"/>
              <a:cs typeface="Times New Roman"/>
            </a:endParaRPr>
          </a:p>
          <a:p>
            <a:pPr marL="76200" marR="70485">
              <a:lnSpc>
                <a:spcPct val="130900"/>
              </a:lnSpc>
              <a:spcBef>
                <a:spcPts val="600"/>
              </a:spcBef>
            </a:pPr>
            <a:r>
              <a:rPr dirty="0" sz="1000">
                <a:solidFill>
                  <a:srgbClr val="010202"/>
                </a:solidFill>
                <a:latin typeface="Times New Roman"/>
                <a:cs typeface="Times New Roman"/>
              </a:rPr>
              <a:t>Eq. (8.7) thus correctly predicts that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evap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gas rapidly falls to zero  as the temperature approaches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 in which state</a:t>
            </a:r>
            <a:r>
              <a:rPr dirty="0" sz="1000" spc="-15">
                <a:solidFill>
                  <a:srgbClr val="010202"/>
                </a:solidFill>
                <a:latin typeface="Times New Roman"/>
                <a:cs typeface="Times New Roman"/>
              </a:rPr>
              <a:t>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v</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l</a:t>
            </a:r>
            <a:r>
              <a:rPr dirty="0" sz="1000" spc="-5">
                <a:solidFill>
                  <a:srgbClr val="010202"/>
                </a:solidFill>
                <a:latin typeface="Times New Roman"/>
                <a:cs typeface="Times New Roman"/>
              </a:rPr>
              <a:t>.</a:t>
            </a:r>
            <a:endParaRPr sz="1000">
              <a:latin typeface="Times New Roman"/>
              <a:cs typeface="Times New Roman"/>
            </a:endParaRPr>
          </a:p>
          <a:p>
            <a:pPr algn="just" marL="76200" marR="68580" indent="127000">
              <a:lnSpc>
                <a:spcPct val="100000"/>
              </a:lnSpc>
              <a:spcBef>
                <a:spcPts val="370"/>
              </a:spcBef>
            </a:pPr>
            <a:r>
              <a:rPr dirty="0" sz="1000" spc="-5">
                <a:solidFill>
                  <a:srgbClr val="010202"/>
                </a:solidFill>
                <a:latin typeface="Times New Roman"/>
                <a:cs typeface="Times New Roman"/>
              </a:rPr>
              <a:t>Although 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developed his equation from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consideration of the physical  </a:t>
            </a:r>
            <a:r>
              <a:rPr dirty="0" sz="1000">
                <a:solidFill>
                  <a:srgbClr val="010202"/>
                </a:solidFill>
                <a:latin typeface="Times New Roman"/>
                <a:cs typeface="Times New Roman"/>
              </a:rPr>
              <a:t>factors causing nonideal </a:t>
            </a:r>
            <a:r>
              <a:rPr dirty="0" sz="1000" spc="-5">
                <a:solidFill>
                  <a:srgbClr val="010202"/>
                </a:solidFill>
                <a:latin typeface="Times New Roman"/>
                <a:cs typeface="Times New Roman"/>
              </a:rPr>
              <a:t>behavior, </a:t>
            </a:r>
            <a:r>
              <a:rPr dirty="0" sz="1000">
                <a:solidFill>
                  <a:srgbClr val="010202"/>
                </a:solidFill>
                <a:latin typeface="Times New Roman"/>
                <a:cs typeface="Times New Roman"/>
              </a:rPr>
              <a:t>the requirement that the pressure, volume, </a:t>
            </a:r>
            <a:r>
              <a:rPr dirty="0" sz="1000" spc="-5">
                <a:solidFill>
                  <a:srgbClr val="010202"/>
                </a:solidFill>
                <a:latin typeface="Times New Roman"/>
                <a:cs typeface="Times New Roman"/>
              </a:rPr>
              <a:t>and  temperature at the critical point be known for calculation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means that the  equation is empirical. This, </a:t>
            </a:r>
            <a:r>
              <a:rPr dirty="0" sz="1000" spc="-10">
                <a:solidFill>
                  <a:srgbClr val="010202"/>
                </a:solidFill>
                <a:latin typeface="Times New Roman"/>
                <a:cs typeface="Times New Roman"/>
              </a:rPr>
              <a:t>however, </a:t>
            </a:r>
            <a:r>
              <a:rPr dirty="0" sz="1000" spc="-5">
                <a:solidFill>
                  <a:srgbClr val="010202"/>
                </a:solidFill>
                <a:latin typeface="Times New Roman"/>
                <a:cs typeface="Times New Roman"/>
              </a:rPr>
              <a:t>does not detract from the usefulness of the equation  in representing the behavior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gas which exhibits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relatively small departure from  </a:t>
            </a:r>
            <a:r>
              <a:rPr dirty="0" sz="1000" spc="-15">
                <a:solidFill>
                  <a:srgbClr val="010202"/>
                </a:solidFill>
                <a:latin typeface="Times New Roman"/>
                <a:cs typeface="Times New Roman"/>
              </a:rPr>
              <a:t>ideality.</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600075">
              <a:lnSpc>
                <a:spcPct val="100000"/>
              </a:lnSpc>
            </a:pPr>
            <a:r>
              <a:rPr dirty="0" sz="1000" b="1">
                <a:solidFill>
                  <a:srgbClr val="010202"/>
                </a:solidFill>
                <a:latin typeface="Times New Roman"/>
                <a:cs typeface="Times New Roman"/>
              </a:rPr>
              <a:t>8.5 OTHER </a:t>
            </a:r>
            <a:r>
              <a:rPr dirty="0" sz="1000" spc="-10" b="1">
                <a:solidFill>
                  <a:srgbClr val="010202"/>
                </a:solidFill>
                <a:latin typeface="Times New Roman"/>
                <a:cs typeface="Times New Roman"/>
              </a:rPr>
              <a:t>EQUATIONS </a:t>
            </a:r>
            <a:r>
              <a:rPr dirty="0" sz="1000" b="1">
                <a:solidFill>
                  <a:srgbClr val="010202"/>
                </a:solidFill>
                <a:latin typeface="Times New Roman"/>
                <a:cs typeface="Times New Roman"/>
              </a:rPr>
              <a:t>OF </a:t>
            </a:r>
            <a:r>
              <a:rPr dirty="0" sz="1000" spc="-35" b="1">
                <a:solidFill>
                  <a:srgbClr val="010202"/>
                </a:solidFill>
                <a:latin typeface="Times New Roman"/>
                <a:cs typeface="Times New Roman"/>
              </a:rPr>
              <a:t>STATE </a:t>
            </a:r>
            <a:r>
              <a:rPr dirty="0" sz="1000" b="1">
                <a:solidFill>
                  <a:srgbClr val="010202"/>
                </a:solidFill>
                <a:latin typeface="Times New Roman"/>
                <a:cs typeface="Times New Roman"/>
              </a:rPr>
              <a:t>FOR </a:t>
            </a:r>
            <a:r>
              <a:rPr dirty="0" sz="1000" spc="-5" b="1">
                <a:solidFill>
                  <a:srgbClr val="010202"/>
                </a:solidFill>
                <a:latin typeface="Times New Roman"/>
                <a:cs typeface="Times New Roman"/>
              </a:rPr>
              <a:t>NONIDEAL</a:t>
            </a:r>
            <a:r>
              <a:rPr dirty="0" sz="1000" spc="-65" b="1">
                <a:solidFill>
                  <a:srgbClr val="010202"/>
                </a:solidFill>
                <a:latin typeface="Times New Roman"/>
                <a:cs typeface="Times New Roman"/>
              </a:rPr>
              <a:t> </a:t>
            </a:r>
            <a:r>
              <a:rPr dirty="0" sz="1000" b="1">
                <a:solidFill>
                  <a:srgbClr val="010202"/>
                </a:solidFill>
                <a:latin typeface="Times New Roman"/>
                <a:cs typeface="Times New Roman"/>
              </a:rPr>
              <a:t>GASES</a:t>
            </a:r>
            <a:endParaRPr sz="1000">
              <a:latin typeface="Times New Roman"/>
              <a:cs typeface="Times New Roman"/>
            </a:endParaRPr>
          </a:p>
          <a:p>
            <a:pPr>
              <a:lnSpc>
                <a:spcPct val="100000"/>
              </a:lnSpc>
              <a:spcBef>
                <a:spcPts val="15"/>
              </a:spcBef>
            </a:pPr>
            <a:endParaRPr sz="1050">
              <a:latin typeface="Times New Roman"/>
              <a:cs typeface="Times New Roman"/>
            </a:endParaRPr>
          </a:p>
          <a:p>
            <a:pPr algn="r" marR="95885">
              <a:lnSpc>
                <a:spcPct val="100000"/>
              </a:lnSpc>
            </a:pPr>
            <a:r>
              <a:rPr dirty="0" sz="1000" spc="-5">
                <a:solidFill>
                  <a:srgbClr val="010202"/>
                </a:solidFill>
                <a:latin typeface="Times New Roman"/>
                <a:cs typeface="Times New Roman"/>
              </a:rPr>
              <a:t>Other examples of derived equations of state for nonideal gases are the Dieterici</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p:txBody>
      </p:sp>
      <p:sp>
        <p:nvSpPr>
          <p:cNvPr id="3" name="object 3"/>
          <p:cNvSpPr/>
          <p:nvPr/>
        </p:nvSpPr>
        <p:spPr>
          <a:xfrm>
            <a:off x="1698625" y="3088004"/>
            <a:ext cx="1657350" cy="2000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3579493"/>
            <a:ext cx="136906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Berthelot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p:txBody>
      </p:sp>
      <p:sp>
        <p:nvSpPr>
          <p:cNvPr id="5" name="object 5"/>
          <p:cNvSpPr/>
          <p:nvPr/>
        </p:nvSpPr>
        <p:spPr>
          <a:xfrm>
            <a:off x="1790700" y="3995420"/>
            <a:ext cx="1524000" cy="3429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4540884"/>
            <a:ext cx="4612005" cy="798195"/>
          </a:xfrm>
          <a:prstGeom prst="rect">
            <a:avLst/>
          </a:prstGeom>
        </p:spPr>
        <p:txBody>
          <a:bodyPr wrap="square" lIns="0" tIns="9525" rIns="0" bIns="0" rtlCol="0" vert="horz">
            <a:spAutoFit/>
          </a:bodyPr>
          <a:lstStyle/>
          <a:p>
            <a:pPr algn="just" marL="12700" marR="5080">
              <a:lnSpc>
                <a:spcPct val="101800"/>
              </a:lnSpc>
              <a:spcBef>
                <a:spcPts val="75"/>
              </a:spcBef>
            </a:pPr>
            <a:r>
              <a:rPr dirty="0" sz="1000">
                <a:solidFill>
                  <a:srgbClr val="010202"/>
                </a:solidFill>
                <a:latin typeface="Times New Roman"/>
                <a:cs typeface="Times New Roman"/>
              </a:rPr>
              <a:t>Neither of these equations has a fundamental basis, and general empirical equations are  normally used. Examples of such equations are the Beattie-Bridgeman equation, which  </a:t>
            </a:r>
            <a:r>
              <a:rPr dirty="0" sz="1000" spc="-5">
                <a:solidFill>
                  <a:srgbClr val="010202"/>
                </a:solidFill>
                <a:latin typeface="Times New Roman"/>
                <a:cs typeface="Times New Roman"/>
              </a:rPr>
              <a:t>contains five constants in addition to </a:t>
            </a:r>
            <a:r>
              <a:rPr dirty="0" sz="1000" i="1">
                <a:solidFill>
                  <a:srgbClr val="010202"/>
                </a:solidFill>
                <a:latin typeface="Times New Roman"/>
                <a:cs typeface="Times New Roman"/>
              </a:rPr>
              <a:t>R </a:t>
            </a:r>
            <a:r>
              <a:rPr dirty="0" sz="1000" spc="-5">
                <a:solidFill>
                  <a:srgbClr val="010202"/>
                </a:solidFill>
                <a:latin typeface="Times New Roman"/>
                <a:cs typeface="Times New Roman"/>
              </a:rPr>
              <a:t>and fits the </a:t>
            </a:r>
            <a:r>
              <a:rPr dirty="0" sz="1000" spc="-15" i="1">
                <a:solidFill>
                  <a:srgbClr val="010202"/>
                </a:solidFill>
                <a:latin typeface="Times New Roman"/>
                <a:cs typeface="Times New Roman"/>
              </a:rPr>
              <a:t>P-V-T </a:t>
            </a:r>
            <a:r>
              <a:rPr dirty="0" sz="1000">
                <a:solidFill>
                  <a:srgbClr val="010202"/>
                </a:solidFill>
                <a:latin typeface="Times New Roman"/>
                <a:cs typeface="Times New Roman"/>
              </a:rPr>
              <a:t>relationships over wide ranges  </a:t>
            </a:r>
            <a:r>
              <a:rPr dirty="0" sz="1000" spc="-5">
                <a:solidFill>
                  <a:srgbClr val="010202"/>
                </a:solidFill>
                <a:latin typeface="Times New Roman"/>
                <a:cs typeface="Times New Roman"/>
              </a:rPr>
              <a:t>of temperature and pressure, and the Kammerlingh-Onnes, or virial, equation of state. In  the latter equation it is assumed that </a:t>
            </a:r>
            <a:r>
              <a:rPr dirty="0" sz="1000" i="1">
                <a:solidFill>
                  <a:srgbClr val="010202"/>
                </a:solidFill>
                <a:latin typeface="Times New Roman"/>
                <a:cs typeface="Times New Roman"/>
              </a:rPr>
              <a:t>PV/RT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power series of </a:t>
            </a:r>
            <a:r>
              <a:rPr dirty="0" sz="1000" i="1">
                <a:solidFill>
                  <a:srgbClr val="010202"/>
                </a:solidFill>
                <a:latin typeface="Times New Roman"/>
                <a:cs typeface="Times New Roman"/>
              </a:rPr>
              <a:t>P </a:t>
            </a:r>
            <a:r>
              <a:rPr dirty="0" sz="1000">
                <a:solidFill>
                  <a:srgbClr val="010202"/>
                </a:solidFill>
                <a:latin typeface="Times New Roman"/>
                <a:cs typeface="Times New Roman"/>
              </a:rPr>
              <a:t>or </a:t>
            </a:r>
            <a:r>
              <a:rPr dirty="0" sz="1000" spc="-35">
                <a:solidFill>
                  <a:srgbClr val="010202"/>
                </a:solidFill>
                <a:latin typeface="Times New Roman"/>
                <a:cs typeface="Times New Roman"/>
              </a:rPr>
              <a:t>1/</a:t>
            </a:r>
            <a:r>
              <a:rPr dirty="0" sz="1000" spc="-35" i="1">
                <a:solidFill>
                  <a:srgbClr val="010202"/>
                </a:solidFill>
                <a:latin typeface="Times New Roman"/>
                <a:cs typeface="Times New Roman"/>
              </a:rPr>
              <a:t>V,</a:t>
            </a:r>
            <a:r>
              <a:rPr dirty="0" sz="1000" spc="-70" i="1">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
        <p:nvSpPr>
          <p:cNvPr id="7" name="object 7"/>
          <p:cNvSpPr/>
          <p:nvPr/>
        </p:nvSpPr>
        <p:spPr>
          <a:xfrm>
            <a:off x="1738312" y="5577204"/>
            <a:ext cx="1552575" cy="2952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82600" y="6151245"/>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9" name="object 9"/>
          <p:cNvSpPr/>
          <p:nvPr/>
        </p:nvSpPr>
        <p:spPr>
          <a:xfrm>
            <a:off x="1831975" y="6503669"/>
            <a:ext cx="1466850" cy="314325"/>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4582160" cy="134683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222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25400" marR="5080">
              <a:lnSpc>
                <a:spcPct val="100000"/>
              </a:lnSpc>
              <a:spcBef>
                <a:spcPts val="805"/>
              </a:spcBef>
            </a:pPr>
            <a:r>
              <a:rPr dirty="0" sz="1000">
                <a:solidFill>
                  <a:srgbClr val="010202"/>
                </a:solidFill>
                <a:latin typeface="Times New Roman"/>
                <a:cs typeface="Times New Roman"/>
              </a:rPr>
              <a:t>The product </a:t>
            </a:r>
            <a:r>
              <a:rPr dirty="0" sz="1000" i="1">
                <a:solidFill>
                  <a:srgbClr val="010202"/>
                </a:solidFill>
                <a:latin typeface="Times New Roman"/>
                <a:cs typeface="Times New Roman"/>
              </a:rPr>
              <a:t>PV </a:t>
            </a:r>
            <a:r>
              <a:rPr dirty="0" sz="1000">
                <a:solidFill>
                  <a:srgbClr val="010202"/>
                </a:solidFill>
                <a:latin typeface="Times New Roman"/>
                <a:cs typeface="Times New Roman"/>
              </a:rPr>
              <a:t>is called the virial, </a:t>
            </a:r>
            <a:r>
              <a:rPr dirty="0" sz="1000" i="1">
                <a:solidFill>
                  <a:srgbClr val="010202"/>
                </a:solidFill>
                <a:latin typeface="Times New Roman"/>
                <a:cs typeface="Times New Roman"/>
              </a:rPr>
              <a:t>B </a:t>
            </a:r>
            <a:r>
              <a:rPr dirty="0" sz="1000">
                <a:solidFill>
                  <a:srgbClr val="010202"/>
                </a:solidFill>
                <a:latin typeface="Times New Roman"/>
                <a:cs typeface="Times New Roman"/>
              </a:rPr>
              <a:t>or </a:t>
            </a:r>
            <a:r>
              <a:rPr dirty="0" sz="1000" spc="-5" i="1">
                <a:solidFill>
                  <a:srgbClr val="010202"/>
                </a:solidFill>
                <a:latin typeface="Times New Roman"/>
                <a:cs typeface="Times New Roman"/>
              </a:rPr>
              <a:t>B</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 called the first virial </a:t>
            </a:r>
            <a:r>
              <a:rPr dirty="0" sz="1000" spc="-10">
                <a:solidFill>
                  <a:srgbClr val="010202"/>
                </a:solidFill>
                <a:latin typeface="Times New Roman"/>
                <a:cs typeface="Times New Roman"/>
              </a:rPr>
              <a:t>coefficient, </a:t>
            </a:r>
            <a:r>
              <a:rPr dirty="0" sz="1000" i="1">
                <a:solidFill>
                  <a:srgbClr val="010202"/>
                </a:solidFill>
                <a:latin typeface="Times New Roman"/>
                <a:cs typeface="Times New Roman"/>
              </a:rPr>
              <a:t>C </a:t>
            </a:r>
            <a:r>
              <a:rPr dirty="0" sz="1000">
                <a:solidFill>
                  <a:srgbClr val="010202"/>
                </a:solidFill>
                <a:latin typeface="Times New Roman"/>
                <a:cs typeface="Times New Roman"/>
              </a:rPr>
              <a:t>or </a:t>
            </a:r>
            <a:r>
              <a:rPr dirty="0" sz="1000" i="1">
                <a:solidFill>
                  <a:srgbClr val="010202"/>
                </a:solidFill>
                <a:latin typeface="Times New Roman"/>
                <a:cs typeface="Times New Roman"/>
              </a:rPr>
              <a:t>C</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spc="-5">
                <a:solidFill>
                  <a:srgbClr val="010202"/>
                </a:solidFill>
                <a:latin typeface="Times New Roman"/>
                <a:cs typeface="Times New Roman"/>
              </a:rPr>
              <a:t>is called the second virial </a:t>
            </a:r>
            <a:r>
              <a:rPr dirty="0" sz="1000" spc="-10">
                <a:solidFill>
                  <a:srgbClr val="010202"/>
                </a:solidFill>
                <a:latin typeface="Times New Roman"/>
                <a:cs typeface="Times New Roman"/>
              </a:rPr>
              <a:t>coefficient, </a:t>
            </a:r>
            <a:r>
              <a:rPr dirty="0" sz="1000" spc="-5">
                <a:solidFill>
                  <a:srgbClr val="010202"/>
                </a:solidFill>
                <a:latin typeface="Times New Roman"/>
                <a:cs typeface="Times New Roman"/>
              </a:rPr>
              <a:t>etc., and the virial </a:t>
            </a:r>
            <a:r>
              <a:rPr dirty="0" sz="1000" spc="-10">
                <a:solidFill>
                  <a:srgbClr val="010202"/>
                </a:solidFill>
                <a:latin typeface="Times New Roman"/>
                <a:cs typeface="Times New Roman"/>
              </a:rPr>
              <a:t>coefficients </a:t>
            </a:r>
            <a:r>
              <a:rPr dirty="0" sz="1000" spc="-5">
                <a:solidFill>
                  <a:srgbClr val="010202"/>
                </a:solidFill>
                <a:latin typeface="Times New Roman"/>
                <a:cs typeface="Times New Roman"/>
              </a:rPr>
              <a:t>are functions  </a:t>
            </a:r>
            <a:r>
              <a:rPr dirty="0" sz="1000" spc="5">
                <a:solidFill>
                  <a:srgbClr val="010202"/>
                </a:solidFill>
                <a:latin typeface="Times New Roman"/>
                <a:cs typeface="Times New Roman"/>
              </a:rPr>
              <a:t>of </a:t>
            </a:r>
            <a:r>
              <a:rPr dirty="0" sz="1000" spc="10">
                <a:solidFill>
                  <a:srgbClr val="010202"/>
                </a:solidFill>
                <a:latin typeface="Times New Roman"/>
                <a:cs typeface="Times New Roman"/>
              </a:rPr>
              <a:t>temperature. </a:t>
            </a:r>
            <a:r>
              <a:rPr dirty="0" sz="1000" spc="5">
                <a:solidFill>
                  <a:srgbClr val="010202"/>
                </a:solidFill>
                <a:latin typeface="Times New Roman"/>
                <a:cs typeface="Times New Roman"/>
              </a:rPr>
              <a:t>In </a:t>
            </a:r>
            <a:r>
              <a:rPr dirty="0" sz="1000" spc="10">
                <a:solidFill>
                  <a:srgbClr val="010202"/>
                </a:solidFill>
                <a:latin typeface="Times New Roman"/>
                <a:cs typeface="Times New Roman"/>
              </a:rPr>
              <a:t>both equations, </a:t>
            </a:r>
            <a:r>
              <a:rPr dirty="0" sz="1000" spc="5">
                <a:solidFill>
                  <a:srgbClr val="010202"/>
                </a:solidFill>
                <a:latin typeface="Times New Roman"/>
                <a:cs typeface="Times New Roman"/>
              </a:rPr>
              <a:t>as </a:t>
            </a:r>
            <a:r>
              <a:rPr dirty="0" sz="1000" spc="10">
                <a:solidFill>
                  <a:srgbClr val="010202"/>
                </a:solidFill>
                <a:latin typeface="Times New Roman"/>
                <a:cs typeface="Times New Roman"/>
              </a:rPr>
              <a:t>pressure approaches zero and </a:t>
            </a:r>
            <a:r>
              <a:rPr dirty="0" sz="1000" spc="15">
                <a:solidFill>
                  <a:srgbClr val="010202"/>
                </a:solidFill>
                <a:latin typeface="Times New Roman"/>
                <a:cs typeface="Times New Roman"/>
              </a:rPr>
              <a:t>volume  </a:t>
            </a:r>
            <a:r>
              <a:rPr dirty="0" sz="1000" spc="-5">
                <a:solidFill>
                  <a:srgbClr val="010202"/>
                </a:solidFill>
                <a:latin typeface="Times New Roman"/>
                <a:cs typeface="Times New Roman"/>
              </a:rPr>
              <a:t>approaches </a:t>
            </a:r>
            <a:r>
              <a:rPr dirty="0" sz="1000" spc="-15">
                <a:solidFill>
                  <a:srgbClr val="010202"/>
                </a:solidFill>
                <a:latin typeface="Times New Roman"/>
                <a:cs typeface="Times New Roman"/>
              </a:rPr>
              <a:t>infinity, </a:t>
            </a:r>
            <a:r>
              <a:rPr dirty="0" sz="1000" i="1">
                <a:solidFill>
                  <a:srgbClr val="010202"/>
                </a:solidFill>
                <a:latin typeface="Times New Roman"/>
                <a:cs typeface="Times New Roman"/>
              </a:rPr>
              <a:t>PV/RT </a:t>
            </a:r>
            <a:r>
              <a:rPr dirty="0" sz="1000" spc="-5">
                <a:solidFill>
                  <a:srgbClr val="010202"/>
                </a:solidFill>
                <a:latin typeface="Times New Roman"/>
                <a:cs typeface="Times New Roman"/>
              </a:rPr>
              <a:t>→ l. The virial equation </a:t>
            </a:r>
            <a:r>
              <a:rPr dirty="0" sz="1000" spc="-10">
                <a:solidFill>
                  <a:srgbClr val="010202"/>
                </a:solidFill>
                <a:latin typeface="Times New Roman"/>
                <a:cs typeface="Times New Roman"/>
              </a:rPr>
              <a:t>converges </a:t>
            </a:r>
            <a:r>
              <a:rPr dirty="0" sz="1000" spc="-5">
                <a:solidFill>
                  <a:srgbClr val="010202"/>
                </a:solidFill>
                <a:latin typeface="Times New Roman"/>
                <a:cs typeface="Times New Roman"/>
              </a:rPr>
              <a:t>rapidly in the gas phase,  </a:t>
            </a:r>
            <a:r>
              <a:rPr dirty="0" sz="1000">
                <a:solidFill>
                  <a:srgbClr val="010202"/>
                </a:solidFill>
                <a:latin typeface="Times New Roman"/>
                <a:cs typeface="Times New Roman"/>
              </a:rPr>
              <a:t>and thus the equation of state can be represented by the virial expansion over the  </a:t>
            </a:r>
            <a:r>
              <a:rPr dirty="0" sz="1000" spc="-5">
                <a:solidFill>
                  <a:srgbClr val="010202"/>
                </a:solidFill>
                <a:latin typeface="Times New Roman"/>
                <a:cs typeface="Times New Roman"/>
              </a:rPr>
              <a:t>entire range of densities and pressures. In practice, </a:t>
            </a:r>
            <a:r>
              <a:rPr dirty="0" sz="1000" spc="-10">
                <a:solidFill>
                  <a:srgbClr val="010202"/>
                </a:solidFill>
                <a:latin typeface="Times New Roman"/>
                <a:cs typeface="Times New Roman"/>
              </a:rPr>
              <a:t>however, </a:t>
            </a:r>
            <a:r>
              <a:rPr dirty="0" sz="1000" spc="-5">
                <a:solidFill>
                  <a:srgbClr val="010202"/>
                </a:solidFill>
                <a:latin typeface="Times New Roman"/>
                <a:cs typeface="Times New Roman"/>
              </a:rPr>
              <a:t>the virial equation is  used only when the first few terms need to be retained. At low pressures or</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densities,</a:t>
            </a:r>
            <a:endParaRPr sz="1000">
              <a:latin typeface="Times New Roman"/>
              <a:cs typeface="Times New Roman"/>
            </a:endParaRPr>
          </a:p>
        </p:txBody>
      </p:sp>
      <p:sp>
        <p:nvSpPr>
          <p:cNvPr id="3" name="object 3"/>
          <p:cNvSpPr/>
          <p:nvPr/>
        </p:nvSpPr>
        <p:spPr>
          <a:xfrm>
            <a:off x="1993900" y="2013585"/>
            <a:ext cx="1066800" cy="3905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57212" y="3907790"/>
            <a:ext cx="4597400" cy="1257935"/>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both of which are expressions of Eq.</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(8.4).</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950">
              <a:latin typeface="Times New Roman"/>
              <a:cs typeface="Times New Roman"/>
            </a:endParaRPr>
          </a:p>
          <a:p>
            <a:pPr marL="1416685" marR="329565" indent="-1079500">
              <a:lnSpc>
                <a:spcPct val="103499"/>
              </a:lnSpc>
            </a:pPr>
            <a:r>
              <a:rPr dirty="0" sz="1000" b="1">
                <a:solidFill>
                  <a:srgbClr val="010202"/>
                </a:solidFill>
                <a:latin typeface="Times New Roman"/>
                <a:cs typeface="Times New Roman"/>
              </a:rPr>
              <a:t>8.6 THE THERMODYNAMIC </a:t>
            </a:r>
            <a:r>
              <a:rPr dirty="0" sz="1000" spc="-5" b="1">
                <a:solidFill>
                  <a:srgbClr val="010202"/>
                </a:solidFill>
                <a:latin typeface="Times New Roman"/>
                <a:cs typeface="Times New Roman"/>
              </a:rPr>
              <a:t>PROPERTIES </a:t>
            </a:r>
            <a:r>
              <a:rPr dirty="0" sz="1000" b="1">
                <a:solidFill>
                  <a:srgbClr val="010202"/>
                </a:solidFill>
                <a:latin typeface="Times New Roman"/>
                <a:cs typeface="Times New Roman"/>
              </a:rPr>
              <a:t>OF </a:t>
            </a:r>
            <a:r>
              <a:rPr dirty="0" sz="1000" spc="-5" b="1">
                <a:solidFill>
                  <a:srgbClr val="010202"/>
                </a:solidFill>
                <a:latin typeface="Times New Roman"/>
                <a:cs typeface="Times New Roman"/>
              </a:rPr>
              <a:t>IDEAL </a:t>
            </a:r>
            <a:r>
              <a:rPr dirty="0" sz="1000" b="1">
                <a:solidFill>
                  <a:srgbClr val="010202"/>
                </a:solidFill>
                <a:latin typeface="Times New Roman"/>
                <a:cs typeface="Times New Roman"/>
              </a:rPr>
              <a:t>GASES</a:t>
            </a:r>
            <a:r>
              <a:rPr dirty="0" sz="1000" spc="-140" b="1">
                <a:solidFill>
                  <a:srgbClr val="010202"/>
                </a:solidFill>
                <a:latin typeface="Times New Roman"/>
                <a:cs typeface="Times New Roman"/>
              </a:rPr>
              <a:t> </a:t>
            </a:r>
            <a:r>
              <a:rPr dirty="0" sz="1000" spc="-5" b="1">
                <a:solidFill>
                  <a:srgbClr val="010202"/>
                </a:solidFill>
                <a:latin typeface="Times New Roman"/>
                <a:cs typeface="Times New Roman"/>
              </a:rPr>
              <a:t>AND  MIXTURES </a:t>
            </a:r>
            <a:r>
              <a:rPr dirty="0" sz="1000" b="1">
                <a:solidFill>
                  <a:srgbClr val="010202"/>
                </a:solidFill>
                <a:latin typeface="Times New Roman"/>
                <a:cs typeface="Times New Roman"/>
              </a:rPr>
              <a:t>OF </a:t>
            </a:r>
            <a:r>
              <a:rPr dirty="0" sz="1000" spc="-5" b="1">
                <a:solidFill>
                  <a:srgbClr val="010202"/>
                </a:solidFill>
                <a:latin typeface="Times New Roman"/>
                <a:cs typeface="Times New Roman"/>
              </a:rPr>
              <a:t>IDEAL</a:t>
            </a:r>
            <a:r>
              <a:rPr dirty="0" sz="1000" spc="-95" b="1">
                <a:solidFill>
                  <a:srgbClr val="010202"/>
                </a:solidFill>
                <a:latin typeface="Times New Roman"/>
                <a:cs typeface="Times New Roman"/>
              </a:rPr>
              <a:t> </a:t>
            </a:r>
            <a:r>
              <a:rPr dirty="0" sz="1000" b="1">
                <a:solidFill>
                  <a:srgbClr val="010202"/>
                </a:solidFill>
                <a:latin typeface="Times New Roman"/>
                <a:cs typeface="Times New Roman"/>
              </a:rPr>
              <a:t>GASES</a:t>
            </a:r>
            <a:endParaRPr sz="1000">
              <a:latin typeface="Times New Roman"/>
              <a:cs typeface="Times New Roman"/>
            </a:endParaRPr>
          </a:p>
          <a:p>
            <a:pPr>
              <a:lnSpc>
                <a:spcPct val="100000"/>
              </a:lnSpc>
              <a:spcBef>
                <a:spcPts val="35"/>
              </a:spcBef>
            </a:pPr>
            <a:endParaRPr sz="1050">
              <a:latin typeface="Times New Roman"/>
              <a:cs typeface="Times New Roman"/>
            </a:endParaRPr>
          </a:p>
          <a:p>
            <a:pPr marL="22860" marR="5080" indent="-10160">
              <a:lnSpc>
                <a:spcPct val="100000"/>
              </a:lnSpc>
            </a:pPr>
            <a:r>
              <a:rPr dirty="0" sz="1000">
                <a:solidFill>
                  <a:srgbClr val="010202"/>
                </a:solidFill>
                <a:latin typeface="Times New Roman"/>
                <a:cs typeface="Times New Roman"/>
              </a:rPr>
              <a:t>The variation of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 closed system of fixed </a:t>
            </a:r>
            <a:r>
              <a:rPr dirty="0" sz="1000" spc="-5">
                <a:solidFill>
                  <a:srgbClr val="010202"/>
                </a:solidFill>
                <a:latin typeface="Times New Roman"/>
                <a:cs typeface="Times New Roman"/>
              </a:rPr>
              <a:t>composition,  with pressure at constant temperature, is given by the fundamental equation, Eq. (5.25)</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5" name="object 5"/>
          <p:cNvSpPr txBox="1"/>
          <p:nvPr/>
        </p:nvSpPr>
        <p:spPr>
          <a:xfrm>
            <a:off x="482600" y="6146800"/>
            <a:ext cx="248729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an ideal gas, this can be written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6" name="object 6"/>
          <p:cNvSpPr txBox="1"/>
          <p:nvPr/>
        </p:nvSpPr>
        <p:spPr>
          <a:xfrm>
            <a:off x="440562" y="2706751"/>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7" name="object 7"/>
          <p:cNvSpPr/>
          <p:nvPr/>
        </p:nvSpPr>
        <p:spPr>
          <a:xfrm>
            <a:off x="2004225" y="3059112"/>
            <a:ext cx="1038225" cy="390525"/>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2243137" y="5599112"/>
            <a:ext cx="781050" cy="133350"/>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1843087" y="6703276"/>
            <a:ext cx="1419225" cy="3048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747259" y="6820751"/>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(8.8)</a:t>
            </a:r>
            <a:endParaRPr sz="10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81000" y="403223"/>
            <a:ext cx="4699635" cy="2367280"/>
          </a:xfrm>
          <a:prstGeom prst="rect">
            <a:avLst/>
          </a:prstGeom>
        </p:spPr>
        <p:txBody>
          <a:bodyPr wrap="square" lIns="0" tIns="12700" rIns="0" bIns="0" rtlCol="0" vert="horz">
            <a:spAutoFit/>
          </a:bodyPr>
          <a:lstStyle/>
          <a:p>
            <a:pPr algn="r" marR="4318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223</a:t>
            </a:r>
            <a:endParaRPr sz="1000">
              <a:latin typeface="Times New Roman"/>
              <a:cs typeface="Times New Roman"/>
            </a:endParaRPr>
          </a:p>
          <a:p>
            <a:pPr algn="just" marL="76200">
              <a:lnSpc>
                <a:spcPct val="100000"/>
              </a:lnSpc>
              <a:spcBef>
                <a:spcPts val="965"/>
              </a:spcBef>
            </a:pPr>
            <a:r>
              <a:rPr dirty="0" sz="1000" spc="-5">
                <a:solidFill>
                  <a:srgbClr val="010202"/>
                </a:solidFill>
                <a:latin typeface="Times New Roman"/>
                <a:cs typeface="Times New Roman"/>
              </a:rPr>
              <a:t>and thus, for an isothermal change of pressure from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 </a:t>
            </a:r>
            <a:r>
              <a:rPr dirty="0" sz="1000" spc="-5">
                <a:solidFill>
                  <a:srgbClr val="010202"/>
                </a:solidFill>
                <a:latin typeface="Times New Roman"/>
                <a:cs typeface="Times New Roman"/>
              </a:rPr>
              <a:t>to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at</a:t>
            </a:r>
            <a:r>
              <a:rPr dirty="0" sz="1000" spc="11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a:p>
            <a:pPr>
              <a:lnSpc>
                <a:spcPct val="100000"/>
              </a:lnSpc>
            </a:pPr>
            <a:endParaRPr sz="1500">
              <a:latin typeface="Times New Roman"/>
              <a:cs typeface="Times New Roman"/>
            </a:endParaRPr>
          </a:p>
          <a:p>
            <a:pPr algn="r" marR="93980">
              <a:lnSpc>
                <a:spcPct val="100000"/>
              </a:lnSpc>
              <a:spcBef>
                <a:spcPts val="1145"/>
              </a:spcBef>
            </a:pPr>
            <a:r>
              <a:rPr dirty="0" sz="1000">
                <a:solidFill>
                  <a:srgbClr val="010202"/>
                </a:solidFill>
                <a:latin typeface="Times New Roman"/>
                <a:cs typeface="Times New Roman"/>
              </a:rPr>
              <a:t>(8.9)</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150">
              <a:latin typeface="Times New Roman"/>
              <a:cs typeface="Times New Roman"/>
            </a:endParaRPr>
          </a:p>
          <a:p>
            <a:pPr algn="just" marL="75565" marR="41275">
              <a:lnSpc>
                <a:spcPct val="100000"/>
              </a:lnSpc>
            </a:pPr>
            <a:r>
              <a:rPr dirty="0" sz="1000" spc="-5">
                <a:solidFill>
                  <a:srgbClr val="010202"/>
                </a:solidFill>
                <a:latin typeface="Times New Roman"/>
                <a:cs typeface="Times New Roman"/>
              </a:rPr>
              <a:t>As </a:t>
            </a: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do not have absolute values (only changes in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can be measured),  it is convenient to choose an arbitrary reference state from which the changes in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can be measured. This reference state is called the </a:t>
            </a:r>
            <a:r>
              <a:rPr dirty="0" sz="1000" spc="-10" i="1">
                <a:solidFill>
                  <a:srgbClr val="010202"/>
                </a:solidFill>
                <a:latin typeface="Times New Roman"/>
                <a:cs typeface="Times New Roman"/>
              </a:rPr>
              <a:t>standard </a:t>
            </a:r>
            <a:r>
              <a:rPr dirty="0" sz="1000" spc="-5" i="1">
                <a:solidFill>
                  <a:srgbClr val="010202"/>
                </a:solidFill>
                <a:latin typeface="Times New Roman"/>
                <a:cs typeface="Times New Roman"/>
              </a:rPr>
              <a:t>state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is  chosen as being the state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pure gas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and the temperature </a:t>
            </a:r>
            <a:r>
              <a:rPr dirty="0" sz="1000">
                <a:solidFill>
                  <a:srgbClr val="010202"/>
                </a:solidFill>
                <a:latin typeface="Times New Roman"/>
                <a:cs typeface="Times New Roman"/>
              </a:rPr>
              <a:t>of  </a:t>
            </a:r>
            <a:r>
              <a:rPr dirty="0" sz="1000" spc="-5">
                <a:solidFill>
                  <a:srgbClr val="010202"/>
                </a:solidFill>
                <a:latin typeface="Times New Roman"/>
                <a:cs typeface="Times New Roman"/>
              </a:rPr>
              <a:t>interest.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gas in the standard state </a:t>
            </a:r>
            <a:r>
              <a:rPr dirty="0" sz="1000" i="1">
                <a:solidFill>
                  <a:srgbClr val="010202"/>
                </a:solidFill>
                <a:latin typeface="Times New Roman"/>
                <a:cs typeface="Times New Roman"/>
              </a:rPr>
              <a:t>G</a:t>
            </a:r>
            <a:r>
              <a:rPr dirty="0" sz="1000">
                <a:solidFill>
                  <a:srgbClr val="010202"/>
                </a:solidFill>
                <a:latin typeface="Times New Roman"/>
                <a:cs typeface="Times New Roman"/>
              </a:rPr>
              <a:t>(</a:t>
            </a:r>
            <a:r>
              <a:rPr dirty="0" sz="1000" i="1">
                <a:solidFill>
                  <a:srgbClr val="010202"/>
                </a:solidFill>
                <a:latin typeface="Times New Roman"/>
                <a:cs typeface="Times New Roman"/>
              </a:rPr>
              <a:t>P=</a:t>
            </a:r>
            <a:r>
              <a:rPr dirty="0" sz="1000">
                <a:solidFill>
                  <a:srgbClr val="010202"/>
                </a:solidFill>
                <a:latin typeface="Times New Roman"/>
                <a:cs typeface="Times New Roman"/>
              </a:rPr>
              <a:t>1,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is  </a:t>
            </a:r>
            <a:r>
              <a:rPr dirty="0" sz="1000">
                <a:solidFill>
                  <a:srgbClr val="010202"/>
                </a:solidFill>
                <a:latin typeface="Times New Roman"/>
                <a:cs typeface="Times New Roman"/>
              </a:rPr>
              <a:t>designated </a:t>
            </a:r>
            <a:r>
              <a:rPr dirty="0" sz="1000" i="1">
                <a:solidFill>
                  <a:srgbClr val="010202"/>
                </a:solidFill>
                <a:latin typeface="Times New Roman"/>
                <a:cs typeface="Times New Roman"/>
              </a:rPr>
              <a:t>G°(T) </a:t>
            </a:r>
            <a:r>
              <a:rPr dirty="0" sz="1000">
                <a:solidFill>
                  <a:srgbClr val="010202"/>
                </a:solidFill>
                <a:latin typeface="Times New Roman"/>
                <a:cs typeface="Times New Roman"/>
              </a:rPr>
              <a:t>and thus, from Eq. (8.9),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1 mole of gas at </a:t>
            </a:r>
            <a:r>
              <a:rPr dirty="0" sz="1000" spc="-5">
                <a:solidFill>
                  <a:srgbClr val="010202"/>
                </a:solidFill>
                <a:latin typeface="Times New Roman"/>
                <a:cs typeface="Times New Roman"/>
              </a:rPr>
              <a:t>any  other pressure </a:t>
            </a:r>
            <a:r>
              <a:rPr dirty="0" sz="1000" i="1">
                <a:solidFill>
                  <a:srgbClr val="010202"/>
                </a:solidFill>
                <a:latin typeface="Times New Roman"/>
                <a:cs typeface="Times New Roman"/>
              </a:rPr>
              <a:t>P </a:t>
            </a:r>
            <a:r>
              <a:rPr dirty="0" sz="1000">
                <a:solidFill>
                  <a:srgbClr val="010202"/>
                </a:solidFill>
                <a:latin typeface="Times New Roman"/>
                <a:cs typeface="Times New Roman"/>
              </a:rPr>
              <a:t>is given</a:t>
            </a:r>
            <a:r>
              <a:rPr dirty="0" sz="1000" spc="-2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3" name="object 3"/>
          <p:cNvSpPr/>
          <p:nvPr/>
        </p:nvSpPr>
        <p:spPr>
          <a:xfrm>
            <a:off x="1770062" y="3033547"/>
            <a:ext cx="1514475" cy="133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3398049"/>
            <a:ext cx="5092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r>
              <a:rPr dirty="0" sz="1000" spc="-75">
                <a:solidFill>
                  <a:srgbClr val="010202"/>
                </a:solidFill>
                <a:latin typeface="Times New Roman"/>
                <a:cs typeface="Times New Roman"/>
              </a:rPr>
              <a:t> </a:t>
            </a:r>
            <a:r>
              <a:rPr dirty="0" sz="1000">
                <a:solidFill>
                  <a:srgbClr val="010202"/>
                </a:solidFill>
                <a:latin typeface="Times New Roman"/>
                <a:cs typeface="Times New Roman"/>
              </a:rPr>
              <a:t>simply</a:t>
            </a:r>
            <a:endParaRPr sz="1000">
              <a:latin typeface="Times New Roman"/>
              <a:cs typeface="Times New Roman"/>
            </a:endParaRPr>
          </a:p>
        </p:txBody>
      </p:sp>
      <p:sp>
        <p:nvSpPr>
          <p:cNvPr id="5" name="object 5"/>
          <p:cNvSpPr/>
          <p:nvPr/>
        </p:nvSpPr>
        <p:spPr>
          <a:xfrm>
            <a:off x="1846262" y="3823499"/>
            <a:ext cx="1371600" cy="1333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8973" y="3791748"/>
            <a:ext cx="4675505" cy="2842895"/>
          </a:xfrm>
          <a:prstGeom prst="rect">
            <a:avLst/>
          </a:prstGeom>
        </p:spPr>
        <p:txBody>
          <a:bodyPr wrap="square" lIns="0" tIns="12700" rIns="0" bIns="0" rtlCol="0" vert="horz">
            <a:spAutoFit/>
          </a:bodyPr>
          <a:lstStyle/>
          <a:p>
            <a:pPr algn="r" marR="45085">
              <a:lnSpc>
                <a:spcPct val="100000"/>
              </a:lnSpc>
              <a:spcBef>
                <a:spcPts val="100"/>
              </a:spcBef>
            </a:pPr>
            <a:r>
              <a:rPr dirty="0" sz="1000">
                <a:solidFill>
                  <a:srgbClr val="010202"/>
                </a:solidFill>
                <a:latin typeface="Times New Roman"/>
                <a:cs typeface="Times New Roman"/>
              </a:rPr>
              <a:t>(8.10)</a:t>
            </a:r>
            <a:endParaRPr sz="1000">
              <a:latin typeface="Times New Roman"/>
              <a:cs typeface="Times New Roman"/>
            </a:endParaRPr>
          </a:p>
          <a:p>
            <a:pPr>
              <a:lnSpc>
                <a:spcPct val="100000"/>
              </a:lnSpc>
            </a:pPr>
            <a:endParaRPr sz="1100">
              <a:latin typeface="Times New Roman"/>
              <a:cs typeface="Times New Roman"/>
            </a:endParaRPr>
          </a:p>
          <a:p>
            <a:pPr algn="just" marL="50800" marR="45085">
              <a:lnSpc>
                <a:spcPct val="100000"/>
              </a:lnSpc>
              <a:spcBef>
                <a:spcPts val="935"/>
              </a:spcBef>
            </a:pPr>
            <a:r>
              <a:rPr dirty="0" sz="1000">
                <a:solidFill>
                  <a:srgbClr val="010202"/>
                </a:solidFill>
                <a:latin typeface="Times New Roman"/>
                <a:cs typeface="Times New Roman"/>
              </a:rPr>
              <a:t>In Eq. (8.10) notice that the logarithm of a dimensionless ratio,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/l, </a:t>
            </a:r>
            <a:r>
              <a:rPr dirty="0" sz="1000" spc="-5">
                <a:solidFill>
                  <a:srgbClr val="010202"/>
                </a:solidFill>
                <a:latin typeface="Times New Roman"/>
                <a:cs typeface="Times New Roman"/>
              </a:rPr>
              <a:t>occurs in the  right-hand</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term.</a:t>
            </a:r>
            <a:endParaRPr sz="1000">
              <a:latin typeface="Times New Roman"/>
              <a:cs typeface="Times New Roman"/>
            </a:endParaRPr>
          </a:p>
          <a:p>
            <a:pPr>
              <a:lnSpc>
                <a:spcPct val="100000"/>
              </a:lnSpc>
              <a:spcBef>
                <a:spcPts val="35"/>
              </a:spcBef>
            </a:pPr>
            <a:endParaRPr sz="1550">
              <a:latin typeface="Times New Roman"/>
              <a:cs typeface="Times New Roman"/>
            </a:endParaRPr>
          </a:p>
          <a:p>
            <a:pPr algn="ctr">
              <a:lnSpc>
                <a:spcPct val="100000"/>
              </a:lnSpc>
            </a:pPr>
            <a:r>
              <a:rPr dirty="0" sz="1000" spc="-10" b="1">
                <a:solidFill>
                  <a:srgbClr val="010202"/>
                </a:solidFill>
                <a:latin typeface="Times New Roman"/>
                <a:cs typeface="Times New Roman"/>
              </a:rPr>
              <a:t>Mixtures </a:t>
            </a:r>
            <a:r>
              <a:rPr dirty="0" sz="1000" spc="-5" b="1">
                <a:solidFill>
                  <a:srgbClr val="010202"/>
                </a:solidFill>
                <a:latin typeface="Times New Roman"/>
                <a:cs typeface="Times New Roman"/>
              </a:rPr>
              <a:t>of Ideal Gases</a:t>
            </a:r>
            <a:endParaRPr sz="1000">
              <a:latin typeface="Times New Roman"/>
              <a:cs typeface="Times New Roman"/>
            </a:endParaRPr>
          </a:p>
          <a:p>
            <a:pPr algn="just" marL="50800" marR="43815">
              <a:lnSpc>
                <a:spcPct val="100000"/>
              </a:lnSpc>
              <a:spcBef>
                <a:spcPts val="625"/>
              </a:spcBef>
            </a:pPr>
            <a:r>
              <a:rPr dirty="0" sz="1000" spc="-5">
                <a:solidFill>
                  <a:srgbClr val="010202"/>
                </a:solidFill>
                <a:latin typeface="Times New Roman"/>
                <a:cs typeface="Times New Roman"/>
              </a:rPr>
              <a:t>Before discussing the thermodynamic properties of mixtures of ideal gases, it is  necessary to introduce the concepts of </a:t>
            </a:r>
            <a:r>
              <a:rPr dirty="0" sz="1000" spc="-5" i="1">
                <a:solidFill>
                  <a:srgbClr val="010202"/>
                </a:solidFill>
                <a:latin typeface="Times New Roman"/>
                <a:cs typeface="Times New Roman"/>
              </a:rPr>
              <a:t>mole fraction, partial </a:t>
            </a:r>
            <a:r>
              <a:rPr dirty="0" sz="1000" spc="-15" i="1">
                <a:solidFill>
                  <a:srgbClr val="010202"/>
                </a:solidFill>
                <a:latin typeface="Times New Roman"/>
                <a:cs typeface="Times New Roman"/>
              </a:rPr>
              <a:t>pressure,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partial molar  </a:t>
            </a:r>
            <a:r>
              <a:rPr dirty="0" sz="1000" spc="-5" i="1">
                <a:solidFill>
                  <a:srgbClr val="010202"/>
                </a:solidFill>
                <a:latin typeface="Times New Roman"/>
                <a:cs typeface="Times New Roman"/>
              </a:rPr>
              <a:t>quantities</a:t>
            </a:r>
            <a:r>
              <a:rPr dirty="0" sz="1000" spc="-5">
                <a:solidFill>
                  <a:srgbClr val="010202"/>
                </a:solidFill>
                <a:latin typeface="Times New Roman"/>
                <a:cs typeface="Times New Roman"/>
              </a:rPr>
              <a:t>.</a:t>
            </a:r>
            <a:endParaRPr sz="1000">
              <a:latin typeface="Times New Roman"/>
              <a:cs typeface="Times New Roman"/>
            </a:endParaRPr>
          </a:p>
          <a:p>
            <a:pPr algn="just" marL="50800" marR="43180">
              <a:lnSpc>
                <a:spcPct val="100000"/>
              </a:lnSpc>
            </a:pPr>
            <a:r>
              <a:rPr dirty="0" sz="1000" spc="-5" b="1">
                <a:solidFill>
                  <a:srgbClr val="010202"/>
                </a:solidFill>
                <a:latin typeface="Times New Roman"/>
                <a:cs typeface="Times New Roman"/>
              </a:rPr>
              <a:t>Mole fraction. </a:t>
            </a:r>
            <a:r>
              <a:rPr dirty="0" sz="1000" spc="-5">
                <a:solidFill>
                  <a:srgbClr val="010202"/>
                </a:solidFill>
                <a:latin typeface="Times New Roman"/>
                <a:cs typeface="Times New Roman"/>
              </a:rPr>
              <a:t>When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contains more than one component, i.e., when the  composition of the system is variable, it is necessary to invent </a:t>
            </a:r>
            <a:r>
              <a:rPr dirty="0" sz="1000">
                <a:solidFill>
                  <a:srgbClr val="010202"/>
                </a:solidFill>
                <a:latin typeface="Times New Roman"/>
                <a:cs typeface="Times New Roman"/>
              </a:rPr>
              <a:t>a </a:t>
            </a:r>
            <a:r>
              <a:rPr dirty="0" sz="1000" spc="-5">
                <a:solidFill>
                  <a:srgbClr val="010202"/>
                </a:solidFill>
                <a:latin typeface="Times New Roman"/>
                <a:cs typeface="Times New Roman"/>
              </a:rPr>
              <a:t>means of expressing the  </a:t>
            </a:r>
            <a:r>
              <a:rPr dirty="0" sz="1000">
                <a:solidFill>
                  <a:srgbClr val="010202"/>
                </a:solidFill>
                <a:latin typeface="Times New Roman"/>
                <a:cs typeface="Times New Roman"/>
              </a:rPr>
              <a:t>composition. Several composition variables are in use, of which only one—the mole  </a:t>
            </a:r>
            <a:r>
              <a:rPr dirty="0" sz="1000" spc="-5">
                <a:solidFill>
                  <a:srgbClr val="010202"/>
                </a:solidFill>
                <a:latin typeface="Times New Roman"/>
                <a:cs typeface="Times New Roman"/>
              </a:rPr>
              <a:t>fraction—has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any</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theoretical</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significance.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fraction,</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sz="1000" i="1">
                <a:solidFill>
                  <a:srgbClr val="010202"/>
                </a:solidFill>
                <a:latin typeface="Times New Roman"/>
                <a:cs typeface="Times New Roman"/>
              </a:rPr>
              <a:t>,</a:t>
            </a:r>
            <a:r>
              <a:rPr dirty="0" sz="1000" spc="110" i="1">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component</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i</a:t>
            </a:r>
            <a:r>
              <a:rPr dirty="0" sz="1000" spc="114" i="1">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defined as the ratio of the number of moles of </a:t>
            </a:r>
            <a:r>
              <a:rPr dirty="0" sz="1000" i="1">
                <a:solidFill>
                  <a:srgbClr val="010202"/>
                </a:solidFill>
                <a:latin typeface="Times New Roman"/>
                <a:cs typeface="Times New Roman"/>
              </a:rPr>
              <a:t>i </a:t>
            </a:r>
            <a:r>
              <a:rPr dirty="0" sz="1000">
                <a:solidFill>
                  <a:srgbClr val="010202"/>
                </a:solidFill>
                <a:latin typeface="Times New Roman"/>
                <a:cs typeface="Times New Roman"/>
              </a:rPr>
              <a:t>in the system to the total number of moles  </a:t>
            </a:r>
            <a:r>
              <a:rPr dirty="0" sz="1000" spc="-5">
                <a:solidFill>
                  <a:srgbClr val="010202"/>
                </a:solidFill>
                <a:latin typeface="Times New Roman"/>
                <a:cs typeface="Times New Roman"/>
              </a:rPr>
              <a:t>of all of the components in the system. For example, if the system contains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moles of</a:t>
            </a:r>
            <a:r>
              <a:rPr dirty="0" sz="1000" spc="15">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algn="just" marL="50800">
              <a:lnSpc>
                <a:spcPct val="100000"/>
              </a:lnSpc>
              <a:spcBef>
                <a:spcPts val="370"/>
              </a:spcBef>
            </a:pP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moles of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C </a:t>
            </a:r>
            <a:r>
              <a:rPr dirty="0" sz="1000" spc="-5">
                <a:solidFill>
                  <a:srgbClr val="010202"/>
                </a:solidFill>
                <a:latin typeface="Times New Roman"/>
                <a:cs typeface="Times New Roman"/>
              </a:rPr>
              <a:t>moles of </a:t>
            </a:r>
            <a:r>
              <a:rPr dirty="0" sz="1000" i="1">
                <a:solidFill>
                  <a:srgbClr val="010202"/>
                </a:solidFill>
                <a:latin typeface="Times New Roman"/>
                <a:cs typeface="Times New Roman"/>
              </a:rPr>
              <a:t>C,</a:t>
            </a:r>
            <a:r>
              <a:rPr dirty="0" sz="1000" spc="95" i="1">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7" name="object 7"/>
          <p:cNvSpPr/>
          <p:nvPr/>
        </p:nvSpPr>
        <p:spPr>
          <a:xfrm>
            <a:off x="1719262" y="1038225"/>
            <a:ext cx="1781175" cy="333375"/>
          </a:xfrm>
          <a:prstGeom prst="rect">
            <a:avLst/>
          </a:prstGeom>
          <a:blipFill>
            <a:blip r:embed="rId4" cstate="print"/>
            <a:stretch>
              <a:fillRect/>
            </a:stretch>
          </a:blipFill>
        </p:spPr>
        <p:txBody>
          <a:bodyPr wrap="square" lIns="0" tIns="0" rIns="0" bIns="0" rtlCol="0"/>
          <a:lstStyle/>
          <a:p/>
        </p:txBody>
      </p:sp>
      <p:sp>
        <p:nvSpPr>
          <p:cNvPr id="8" name="object 8"/>
          <p:cNvSpPr/>
          <p:nvPr/>
        </p:nvSpPr>
        <p:spPr>
          <a:xfrm>
            <a:off x="2084387" y="6767830"/>
            <a:ext cx="1504950" cy="942975"/>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206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527175" y="734847"/>
            <a:ext cx="2000250" cy="3714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122082"/>
            <a:ext cx="4648835" cy="776605"/>
          </a:xfrm>
          <a:prstGeom prst="rect">
            <a:avLst/>
          </a:prstGeom>
        </p:spPr>
        <p:txBody>
          <a:bodyPr wrap="square" lIns="0" tIns="12700" rIns="0" bIns="0" rtlCol="0" vert="horz">
            <a:spAutoFit/>
          </a:bodyPr>
          <a:lstStyle/>
          <a:p>
            <a:pPr marL="38100" marR="30480">
              <a:lnSpc>
                <a:spcPct val="130900"/>
              </a:lnSpc>
              <a:spcBef>
                <a:spcPts val="100"/>
              </a:spcBef>
            </a:pPr>
            <a:r>
              <a:rPr dirty="0" sz="1000" spc="-5">
                <a:solidFill>
                  <a:srgbClr val="010202"/>
                </a:solidFill>
                <a:latin typeface="Times New Roman"/>
                <a:cs typeface="Times New Roman"/>
              </a:rPr>
              <a:t>At temperatures less than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 </a:t>
            </a:r>
            <a:r>
              <a:rPr dirty="0" sz="1000" spc="-5">
                <a:solidFill>
                  <a:srgbClr val="010202"/>
                </a:solidFill>
                <a:latin typeface="Times New Roman"/>
                <a:cs typeface="Times New Roman"/>
              </a:rPr>
              <a:t>two phases can exist. For example, if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t>
            </a:r>
            <a:r>
              <a:rPr dirty="0" sz="1000" spc="-15">
                <a:solidFill>
                  <a:srgbClr val="010202"/>
                </a:solidFill>
                <a:latin typeface="Times New Roman"/>
                <a:cs typeface="Times New Roman"/>
              </a:rPr>
              <a:t>vapor,  </a:t>
            </a:r>
            <a:r>
              <a:rPr dirty="0" sz="1000">
                <a:solidFill>
                  <a:srgbClr val="010202"/>
                </a:solidFill>
                <a:latin typeface="Times New Roman"/>
                <a:cs typeface="Times New Roman"/>
              </a:rPr>
              <a:t>initially in the stated (in Fig. 8.1), is isothermally compressed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8</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state of the</a:t>
            </a:r>
            <a:r>
              <a:rPr dirty="0" sz="1000" spc="245">
                <a:solidFill>
                  <a:srgbClr val="010202"/>
                </a:solidFill>
                <a:latin typeface="Times New Roman"/>
                <a:cs typeface="Times New Roman"/>
              </a:rPr>
              <a:t> </a:t>
            </a:r>
            <a:r>
              <a:rPr dirty="0" sz="1000" spc="-5">
                <a:solidFill>
                  <a:srgbClr val="010202"/>
                </a:solidFill>
                <a:latin typeface="Times New Roman"/>
                <a:cs typeface="Times New Roman"/>
              </a:rPr>
              <a:t>vapor</a:t>
            </a:r>
            <a:endParaRPr sz="1000">
              <a:latin typeface="Times New Roman"/>
              <a:cs typeface="Times New Roman"/>
            </a:endParaRPr>
          </a:p>
          <a:p>
            <a:pPr marL="38100" marR="30480" indent="-635">
              <a:lnSpc>
                <a:spcPct val="100000"/>
              </a:lnSpc>
              <a:spcBef>
                <a:spcPts val="370"/>
              </a:spcBef>
            </a:pPr>
            <a:r>
              <a:rPr dirty="0" sz="1000" spc="-5">
                <a:solidFill>
                  <a:srgbClr val="010202"/>
                </a:solidFill>
                <a:latin typeface="Times New Roman"/>
                <a:cs typeface="Times New Roman"/>
              </a:rPr>
              <a:t>moves along the isotherm toward the state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pressure of the vapor is the  </a:t>
            </a:r>
            <a:r>
              <a:rPr dirty="0" sz="1000" spc="-5">
                <a:solidFill>
                  <a:srgbClr val="010202"/>
                </a:solidFill>
                <a:latin typeface="Times New Roman"/>
                <a:cs typeface="Times New Roman"/>
              </a:rPr>
              <a:t>saturated vapor pressure of the liquid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8</a:t>
            </a:r>
            <a:r>
              <a:rPr dirty="0" sz="1000" spc="-5">
                <a:solidFill>
                  <a:srgbClr val="010202"/>
                </a:solidFill>
                <a:latin typeface="Times New Roman"/>
                <a:cs typeface="Times New Roman"/>
              </a:rPr>
              <a:t>, and further decrease in the volume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5" name="object 5"/>
          <p:cNvSpPr txBox="1"/>
          <p:nvPr/>
        </p:nvSpPr>
        <p:spPr>
          <a:xfrm>
            <a:off x="393649" y="5170803"/>
            <a:ext cx="4676775" cy="2642235"/>
          </a:xfrm>
          <a:prstGeom prst="rect">
            <a:avLst/>
          </a:prstGeom>
        </p:spPr>
        <p:txBody>
          <a:bodyPr wrap="square" lIns="0" tIns="12700" rIns="0" bIns="0" rtlCol="0" vert="horz">
            <a:spAutoFit/>
          </a:bodyPr>
          <a:lstStyle/>
          <a:p>
            <a:pPr marL="485140">
              <a:lnSpc>
                <a:spcPct val="100000"/>
              </a:lnSpc>
              <a:spcBef>
                <a:spcPts val="100"/>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8.1 </a:t>
            </a:r>
            <a:r>
              <a:rPr dirty="0" sz="900" i="1">
                <a:solidFill>
                  <a:srgbClr val="010202"/>
                </a:solidFill>
                <a:latin typeface="Times New Roman"/>
                <a:cs typeface="Times New Roman"/>
              </a:rPr>
              <a:t>P–V </a:t>
            </a:r>
            <a:r>
              <a:rPr dirty="0" sz="900">
                <a:solidFill>
                  <a:srgbClr val="010202"/>
                </a:solidFill>
                <a:latin typeface="Times New Roman"/>
                <a:cs typeface="Times New Roman"/>
              </a:rPr>
              <a:t>isotherms for a typical real</a:t>
            </a:r>
            <a:r>
              <a:rPr dirty="0" sz="900" spc="-25">
                <a:solidFill>
                  <a:srgbClr val="010202"/>
                </a:solidFill>
                <a:latin typeface="Times New Roman"/>
                <a:cs typeface="Times New Roman"/>
              </a:rPr>
              <a:t> </a:t>
            </a:r>
            <a:r>
              <a:rPr dirty="0" sz="900">
                <a:solidFill>
                  <a:srgbClr val="010202"/>
                </a:solidFill>
                <a:latin typeface="Times New Roman"/>
                <a:cs typeface="Times New Roman"/>
              </a:rPr>
              <a:t>gas.</a:t>
            </a:r>
            <a:endParaRPr sz="900">
              <a:latin typeface="Times New Roman"/>
              <a:cs typeface="Times New Roman"/>
            </a:endParaRPr>
          </a:p>
          <a:p>
            <a:pPr>
              <a:lnSpc>
                <a:spcPct val="100000"/>
              </a:lnSpc>
              <a:spcBef>
                <a:spcPts val="30"/>
              </a:spcBef>
            </a:pPr>
            <a:endParaRPr sz="1050">
              <a:latin typeface="Times New Roman"/>
              <a:cs typeface="Times New Roman"/>
            </a:endParaRPr>
          </a:p>
          <a:p>
            <a:pPr algn="just" marL="50800" marR="45085">
              <a:lnSpc>
                <a:spcPct val="130900"/>
              </a:lnSpc>
            </a:pPr>
            <a:r>
              <a:rPr dirty="0" sz="1000">
                <a:solidFill>
                  <a:srgbClr val="010202"/>
                </a:solidFill>
                <a:latin typeface="Times New Roman"/>
                <a:cs typeface="Times New Roman"/>
              </a:rPr>
              <a:t>the system causes condensation of the vapor and consequent appearance of the liquid  </a:t>
            </a:r>
            <a:r>
              <a:rPr dirty="0" sz="1000" spc="-5">
                <a:solidFill>
                  <a:srgbClr val="010202"/>
                </a:solidFill>
                <a:latin typeface="Times New Roman"/>
                <a:cs typeface="Times New Roman"/>
              </a:rPr>
              <a:t>phase. The liquid phase, which is in equilibrium with the </a:t>
            </a:r>
            <a:r>
              <a:rPr dirty="0" sz="1000" spc="-15">
                <a:solidFill>
                  <a:srgbClr val="010202"/>
                </a:solidFill>
                <a:latin typeface="Times New Roman"/>
                <a:cs typeface="Times New Roman"/>
              </a:rPr>
              <a:t>vapor, </a:t>
            </a:r>
            <a:r>
              <a:rPr dirty="0" sz="1000" spc="-5">
                <a:solidFill>
                  <a:srgbClr val="010202"/>
                </a:solidFill>
                <a:latin typeface="Times New Roman"/>
                <a:cs typeface="Times New Roman"/>
              </a:rPr>
              <a:t>appears at the state </a:t>
            </a:r>
            <a:r>
              <a:rPr dirty="0" sz="1000" i="1">
                <a:solidFill>
                  <a:srgbClr val="010202"/>
                </a:solidFill>
                <a:latin typeface="Times New Roman"/>
                <a:cs typeface="Times New Roman"/>
              </a:rPr>
              <a:t>C,  </a:t>
            </a:r>
            <a:r>
              <a:rPr dirty="0" sz="1000">
                <a:solidFill>
                  <a:srgbClr val="010202"/>
                </a:solidFill>
                <a:latin typeface="Times New Roman"/>
                <a:cs typeface="Times New Roman"/>
              </a:rPr>
              <a:t>and</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C</a:t>
            </a:r>
            <a:r>
              <a:rPr dirty="0" baseline="-33333" sz="1125" spc="135"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30">
                <a:solidFill>
                  <a:srgbClr val="010202"/>
                </a:solidFill>
                <a:latin typeface="Times New Roman"/>
                <a:cs typeface="Times New Roman"/>
              </a:rPr>
              <a:t> </a:t>
            </a:r>
            <a:r>
              <a:rPr dirty="0" sz="1000">
                <a:solidFill>
                  <a:srgbClr val="010202"/>
                </a:solidFill>
                <a:latin typeface="Times New Roman"/>
                <a:cs typeface="Times New Roman"/>
              </a:rPr>
              <a:t>volume</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35">
                <a:solidFill>
                  <a:srgbClr val="010202"/>
                </a:solidFill>
                <a:latin typeface="Times New Roman"/>
                <a:cs typeface="Times New Roman"/>
              </a:rPr>
              <a:t> </a:t>
            </a:r>
            <a:r>
              <a:rPr dirty="0" sz="1000">
                <a:solidFill>
                  <a:srgbClr val="010202"/>
                </a:solidFill>
                <a:latin typeface="Times New Roman"/>
                <a:cs typeface="Times New Roman"/>
              </a:rPr>
              <a:t>at</a:t>
            </a:r>
            <a:r>
              <a:rPr dirty="0" sz="1000" spc="2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C</a:t>
            </a:r>
            <a:r>
              <a:rPr dirty="0" baseline="-33333" sz="1125" spc="142"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8</a:t>
            </a:r>
            <a:r>
              <a:rPr dirty="0" sz="1000" spc="-5">
                <a:solidFill>
                  <a:srgbClr val="010202"/>
                </a:solidFill>
                <a:latin typeface="Times New Roman"/>
                <a:cs typeface="Times New Roman"/>
              </a:rPr>
              <a:t>.</a:t>
            </a:r>
            <a:r>
              <a:rPr dirty="0" sz="1000" spc="30">
                <a:solidFill>
                  <a:srgbClr val="010202"/>
                </a:solidFill>
                <a:latin typeface="Times New Roman"/>
                <a:cs typeface="Times New Roman"/>
              </a:rPr>
              <a:t> </a:t>
            </a:r>
            <a:r>
              <a:rPr dirty="0" sz="1000">
                <a:solidFill>
                  <a:srgbClr val="010202"/>
                </a:solidFill>
                <a:latin typeface="Times New Roman"/>
                <a:cs typeface="Times New Roman"/>
              </a:rPr>
              <a:t>Further</a:t>
            </a:r>
            <a:r>
              <a:rPr dirty="0" sz="1000" spc="30">
                <a:solidFill>
                  <a:srgbClr val="010202"/>
                </a:solidFill>
                <a:latin typeface="Times New Roman"/>
                <a:cs typeface="Times New Roman"/>
              </a:rPr>
              <a:t> </a:t>
            </a:r>
            <a:r>
              <a:rPr dirty="0" sz="1000">
                <a:solidFill>
                  <a:srgbClr val="010202"/>
                </a:solidFill>
                <a:latin typeface="Times New Roman"/>
                <a:cs typeface="Times New Roman"/>
              </a:rPr>
              <a:t>decrease</a:t>
            </a:r>
            <a:r>
              <a:rPr dirty="0" sz="1000" spc="30">
                <a:solidFill>
                  <a:srgbClr val="010202"/>
                </a:solidFill>
                <a:latin typeface="Times New Roman"/>
                <a:cs typeface="Times New Roman"/>
              </a:rPr>
              <a:t> </a:t>
            </a:r>
            <a:r>
              <a:rPr dirty="0" sz="1000">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volume</a:t>
            </a:r>
            <a:r>
              <a:rPr dirty="0" sz="1000" spc="30">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a:p>
            <a:pPr algn="just" marL="50800" marR="43180">
              <a:lnSpc>
                <a:spcPct val="100000"/>
              </a:lnSpc>
              <a:spcBef>
                <a:spcPts val="370"/>
              </a:spcBef>
            </a:pPr>
            <a:r>
              <a:rPr dirty="0" sz="1000" spc="-5">
                <a:solidFill>
                  <a:srgbClr val="010202"/>
                </a:solidFill>
                <a:latin typeface="Times New Roman"/>
                <a:cs typeface="Times New Roman"/>
              </a:rPr>
              <a:t>the system causes further condensation, during which the states of the liquid and vapor  </a:t>
            </a:r>
            <a:r>
              <a:rPr dirty="0" sz="1000">
                <a:solidFill>
                  <a:srgbClr val="010202"/>
                </a:solidFill>
                <a:latin typeface="Times New Roman"/>
                <a:cs typeface="Times New Roman"/>
              </a:rPr>
              <a:t>phases remain fixed at </a:t>
            </a:r>
            <a:r>
              <a:rPr dirty="0" sz="1000" i="1">
                <a:solidFill>
                  <a:srgbClr val="010202"/>
                </a:solidFill>
                <a:latin typeface="Times New Roman"/>
                <a:cs typeface="Times New Roman"/>
              </a:rPr>
              <a:t>C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respectively, </a:t>
            </a:r>
            <a:r>
              <a:rPr dirty="0" sz="1000">
                <a:solidFill>
                  <a:srgbClr val="010202"/>
                </a:solidFill>
                <a:latin typeface="Times New Roman"/>
                <a:cs typeface="Times New Roman"/>
              </a:rPr>
              <a:t>and the total volume of the system, which  </a:t>
            </a:r>
            <a:r>
              <a:rPr dirty="0" sz="1000" spc="-5">
                <a:solidFill>
                  <a:srgbClr val="010202"/>
                </a:solidFill>
                <a:latin typeface="Times New Roman"/>
                <a:cs typeface="Times New Roman"/>
              </a:rPr>
              <a:t>is determined by the relative proportions of the liquid and vapor phases, moves along  </a:t>
            </a:r>
            <a:r>
              <a:rPr dirty="0" sz="1000">
                <a:solidFill>
                  <a:srgbClr val="010202"/>
                </a:solidFill>
                <a:latin typeface="Times New Roman"/>
                <a:cs typeface="Times New Roman"/>
              </a:rPr>
              <a:t>the horizontal line from </a:t>
            </a:r>
            <a:r>
              <a:rPr dirty="0" sz="1000" i="1">
                <a:solidFill>
                  <a:srgbClr val="010202"/>
                </a:solidFill>
                <a:latin typeface="Times New Roman"/>
                <a:cs typeface="Times New Roman"/>
              </a:rPr>
              <a:t>B </a:t>
            </a:r>
            <a:r>
              <a:rPr dirty="0" sz="1000">
                <a:solidFill>
                  <a:srgbClr val="010202"/>
                </a:solidFill>
                <a:latin typeface="Times New Roman"/>
                <a:cs typeface="Times New Roman"/>
              </a:rPr>
              <a:t>to </a:t>
            </a:r>
            <a:r>
              <a:rPr dirty="0" sz="1000" i="1">
                <a:solidFill>
                  <a:srgbClr val="010202"/>
                </a:solidFill>
                <a:latin typeface="Times New Roman"/>
                <a:cs typeface="Times New Roman"/>
              </a:rPr>
              <a:t>C</a:t>
            </a:r>
            <a:r>
              <a:rPr dirty="0" sz="1000">
                <a:solidFill>
                  <a:srgbClr val="010202"/>
                </a:solidFill>
                <a:latin typeface="Times New Roman"/>
                <a:cs typeface="Times New Roman"/>
              </a:rPr>
              <a:t>. </a:t>
            </a:r>
            <a:r>
              <a:rPr dirty="0" sz="1000" spc="-5">
                <a:solidFill>
                  <a:srgbClr val="010202"/>
                </a:solidFill>
                <a:latin typeface="Times New Roman"/>
                <a:cs typeface="Times New Roman"/>
              </a:rPr>
              <a:t>Eventually condensation is complete, and the system  </a:t>
            </a:r>
            <a:r>
              <a:rPr dirty="0" sz="1000">
                <a:solidFill>
                  <a:srgbClr val="010202"/>
                </a:solidFill>
                <a:latin typeface="Times New Roman"/>
                <a:cs typeface="Times New Roman"/>
              </a:rPr>
              <a:t>existsalong the isotherm toward the state </a:t>
            </a:r>
            <a:r>
              <a:rPr dirty="0" sz="1000" spc="-5" i="1">
                <a:solidFill>
                  <a:srgbClr val="010202"/>
                </a:solidFill>
                <a:latin typeface="Times New Roman"/>
                <a:cs typeface="Times New Roman"/>
              </a:rPr>
              <a:t>D</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large value of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T </a:t>
            </a:r>
            <a:r>
              <a:rPr dirty="0" sz="1000">
                <a:solidFill>
                  <a:srgbClr val="010202"/>
                </a:solidFill>
                <a:latin typeface="Times New Roman"/>
                <a:cs typeface="Times New Roman"/>
              </a:rPr>
              <a:t>in the range of  liquid states and the small value of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T </a:t>
            </a:r>
            <a:r>
              <a:rPr dirty="0" sz="1000">
                <a:solidFill>
                  <a:srgbClr val="010202"/>
                </a:solidFill>
                <a:latin typeface="Times New Roman"/>
                <a:cs typeface="Times New Roman"/>
              </a:rPr>
              <a:t>in the range of vapor states indicate the low  compressibility of the liquid phase and the high compressibility of the vapor phase.  as 100% liquid in the state </a:t>
            </a:r>
            <a:r>
              <a:rPr dirty="0" sz="1000" i="1">
                <a:solidFill>
                  <a:srgbClr val="010202"/>
                </a:solidFill>
                <a:latin typeface="Times New Roman"/>
                <a:cs typeface="Times New Roman"/>
              </a:rPr>
              <a:t>C</a:t>
            </a:r>
            <a:r>
              <a:rPr dirty="0" sz="1000">
                <a:solidFill>
                  <a:srgbClr val="010202"/>
                </a:solidFill>
                <a:latin typeface="Times New Roman"/>
                <a:cs typeface="Times New Roman"/>
              </a:rPr>
              <a:t>. </a:t>
            </a:r>
            <a:r>
              <a:rPr dirty="0" sz="1000" spc="-5">
                <a:solidFill>
                  <a:srgbClr val="010202"/>
                </a:solidFill>
                <a:latin typeface="Times New Roman"/>
                <a:cs typeface="Times New Roman"/>
              </a:rPr>
              <a:t>Further increase in pressure moves the state of the  </a:t>
            </a:r>
            <a:r>
              <a:rPr dirty="0" sz="1000">
                <a:solidFill>
                  <a:srgbClr val="010202"/>
                </a:solidFill>
                <a:latin typeface="Times New Roman"/>
                <a:cs typeface="Times New Roman"/>
              </a:rPr>
              <a:t>system along the isotherm toward the state </a:t>
            </a:r>
            <a:r>
              <a:rPr dirty="0" sz="1000" spc="-5" i="1">
                <a:solidFill>
                  <a:srgbClr val="010202"/>
                </a:solidFill>
                <a:latin typeface="Times New Roman"/>
                <a:cs typeface="Times New Roman"/>
              </a:rPr>
              <a:t>D</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large value of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P/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T </a:t>
            </a:r>
            <a:r>
              <a:rPr dirty="0" sz="1000">
                <a:solidFill>
                  <a:srgbClr val="010202"/>
                </a:solidFill>
                <a:latin typeface="Times New Roman"/>
                <a:cs typeface="Times New Roman"/>
              </a:rPr>
              <a:t>in the range  of liquid states and the small value of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P/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T </a:t>
            </a:r>
            <a:r>
              <a:rPr dirty="0" sz="1000">
                <a:solidFill>
                  <a:srgbClr val="010202"/>
                </a:solidFill>
                <a:latin typeface="Times New Roman"/>
                <a:cs typeface="Times New Roman"/>
              </a:rPr>
              <a:t>in the range of vapor states indicate the  low compressibility of the liquid phase and the high compressibility of the vapor</a:t>
            </a:r>
            <a:r>
              <a:rPr dirty="0" sz="1000" spc="-75">
                <a:solidFill>
                  <a:srgbClr val="010202"/>
                </a:solidFill>
                <a:latin typeface="Times New Roman"/>
                <a:cs typeface="Times New Roman"/>
              </a:rPr>
              <a:t> </a:t>
            </a:r>
            <a:r>
              <a:rPr dirty="0" sz="1000">
                <a:solidFill>
                  <a:srgbClr val="010202"/>
                </a:solidFill>
                <a:latin typeface="Times New Roman"/>
                <a:cs typeface="Times New Roman"/>
              </a:rPr>
              <a:t>phase.</a:t>
            </a:r>
            <a:endParaRPr sz="1000">
              <a:latin typeface="Times New Roman"/>
              <a:cs typeface="Times New Roman"/>
            </a:endParaRPr>
          </a:p>
        </p:txBody>
      </p:sp>
      <p:sp>
        <p:nvSpPr>
          <p:cNvPr id="6" name="object 6"/>
          <p:cNvSpPr/>
          <p:nvPr/>
        </p:nvSpPr>
        <p:spPr>
          <a:xfrm>
            <a:off x="1230312" y="2011362"/>
            <a:ext cx="3038475" cy="315277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136775" y="4234027"/>
            <a:ext cx="781050" cy="3810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06383" y="3620852"/>
            <a:ext cx="4674235" cy="899160"/>
          </a:xfrm>
          <a:prstGeom prst="rect">
            <a:avLst/>
          </a:prstGeom>
        </p:spPr>
        <p:txBody>
          <a:bodyPr wrap="square" lIns="0" tIns="64135" rIns="0" bIns="0" rtlCol="0" vert="horz">
            <a:spAutoFit/>
          </a:bodyPr>
          <a:lstStyle/>
          <a:p>
            <a:pPr marL="50800">
              <a:lnSpc>
                <a:spcPct val="100000"/>
              </a:lnSpc>
              <a:spcBef>
                <a:spcPts val="505"/>
              </a:spcBef>
            </a:pPr>
            <a:r>
              <a:rPr dirty="0" sz="1000">
                <a:solidFill>
                  <a:srgbClr val="010202"/>
                </a:solidFill>
                <a:latin typeface="Times New Roman"/>
                <a:cs typeface="Times New Roman"/>
              </a:rPr>
              <a:t>Consider a fixed volume </a:t>
            </a:r>
            <a:r>
              <a:rPr dirty="0" sz="1000" i="1">
                <a:solidFill>
                  <a:srgbClr val="010202"/>
                </a:solidFill>
                <a:latin typeface="Times New Roman"/>
                <a:cs typeface="Times New Roman"/>
              </a:rPr>
              <a:t>V</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a:solidFill>
                  <a:srgbClr val="010202"/>
                </a:solidFill>
                <a:latin typeface="Times New Roman"/>
                <a:cs typeface="Times New Roman"/>
              </a:rPr>
              <a:t>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which contains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moles of an ideal</a:t>
            </a:r>
            <a:r>
              <a:rPr dirty="0" sz="1000" spc="55">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a:p>
            <a:pPr marL="50800">
              <a:lnSpc>
                <a:spcPct val="100000"/>
              </a:lnSpc>
              <a:spcBef>
                <a:spcPts val="370"/>
              </a:spcBef>
            </a:pPr>
            <a:r>
              <a:rPr dirty="0" sz="1000" i="1">
                <a:solidFill>
                  <a:srgbClr val="010202"/>
                </a:solidFill>
                <a:latin typeface="Times New Roman"/>
                <a:cs typeface="Times New Roman"/>
              </a:rPr>
              <a:t>A. </a:t>
            </a:r>
            <a:r>
              <a:rPr dirty="0" sz="1000" spc="-5">
                <a:solidFill>
                  <a:srgbClr val="010202"/>
                </a:solidFill>
                <a:latin typeface="Times New Roman"/>
                <a:cs typeface="Times New Roman"/>
              </a:rPr>
              <a:t>The pressure exerted 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algn="r" marR="35560">
              <a:lnSpc>
                <a:spcPct val="100000"/>
              </a:lnSpc>
            </a:pPr>
            <a:r>
              <a:rPr dirty="0" sz="1000">
                <a:solidFill>
                  <a:srgbClr val="010202"/>
                </a:solidFill>
                <a:latin typeface="Times New Roman"/>
                <a:cs typeface="Times New Roman"/>
              </a:rPr>
              <a:t>(8.</a:t>
            </a:r>
            <a:r>
              <a:rPr dirty="0" sz="1000" spc="-40">
                <a:solidFill>
                  <a:srgbClr val="010202"/>
                </a:solidFill>
                <a:latin typeface="Times New Roman"/>
                <a:cs typeface="Times New Roman"/>
              </a:rPr>
              <a:t>1</a:t>
            </a:r>
            <a:r>
              <a:rPr dirty="0" sz="1000">
                <a:solidFill>
                  <a:srgbClr val="010202"/>
                </a:solidFill>
                <a:latin typeface="Times New Roman"/>
                <a:cs typeface="Times New Roman"/>
              </a:rPr>
              <a:t>1)</a:t>
            </a:r>
            <a:endParaRPr sz="1000">
              <a:latin typeface="Times New Roman"/>
              <a:cs typeface="Times New Roman"/>
            </a:endParaRPr>
          </a:p>
        </p:txBody>
      </p:sp>
      <p:sp>
        <p:nvSpPr>
          <p:cNvPr id="4" name="object 4"/>
          <p:cNvSpPr/>
          <p:nvPr/>
        </p:nvSpPr>
        <p:spPr>
          <a:xfrm>
            <a:off x="1674812" y="5687059"/>
            <a:ext cx="1704975" cy="29527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06400" y="5087963"/>
            <a:ext cx="4674235" cy="894715"/>
          </a:xfrm>
          <a:prstGeom prst="rect">
            <a:avLst/>
          </a:prstGeom>
        </p:spPr>
        <p:txBody>
          <a:bodyPr wrap="square" lIns="0" tIns="12700" rIns="0" bIns="0" rtlCol="0" vert="horz">
            <a:spAutoFit/>
          </a:bodyPr>
          <a:lstStyle/>
          <a:p>
            <a:pPr marL="50800" marR="43180" indent="-635">
              <a:lnSpc>
                <a:spcPct val="130900"/>
              </a:lnSpc>
              <a:spcBef>
                <a:spcPts val="100"/>
              </a:spcBef>
            </a:pPr>
            <a:r>
              <a:rPr dirty="0" sz="1000">
                <a:solidFill>
                  <a:srgbClr val="010202"/>
                </a:solidFill>
                <a:latin typeface="Times New Roman"/>
                <a:cs typeface="Times New Roman"/>
              </a:rPr>
              <a:t>If, to this constant volume containing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moles of gas </a:t>
            </a:r>
            <a:r>
              <a:rPr dirty="0" sz="1000" i="1">
                <a:solidFill>
                  <a:srgbClr val="010202"/>
                </a:solidFill>
                <a:latin typeface="Times New Roman"/>
                <a:cs typeface="Times New Roman"/>
              </a:rPr>
              <a:t>A,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B </a:t>
            </a:r>
            <a:r>
              <a:rPr dirty="0" sz="1000">
                <a:solidFill>
                  <a:srgbClr val="010202"/>
                </a:solidFill>
                <a:latin typeface="Times New Roman"/>
                <a:cs typeface="Times New Roman"/>
              </a:rPr>
              <a:t>moles of ideal gas </a:t>
            </a:r>
            <a:r>
              <a:rPr dirty="0" sz="1000" i="1">
                <a:solidFill>
                  <a:srgbClr val="010202"/>
                </a:solidFill>
                <a:latin typeface="Times New Roman"/>
                <a:cs typeface="Times New Roman"/>
              </a:rPr>
              <a:t>B </a:t>
            </a:r>
            <a:r>
              <a:rPr dirty="0" sz="1000">
                <a:solidFill>
                  <a:srgbClr val="010202"/>
                </a:solidFill>
                <a:latin typeface="Times New Roman"/>
                <a:cs typeface="Times New Roman"/>
              </a:rPr>
              <a:t>are  added, the pressure increases</a:t>
            </a:r>
            <a:r>
              <a:rPr dirty="0" sz="1000" spc="-5">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31115">
              <a:lnSpc>
                <a:spcPct val="100000"/>
              </a:lnSpc>
            </a:pPr>
            <a:r>
              <a:rPr dirty="0" sz="1000">
                <a:solidFill>
                  <a:srgbClr val="010202"/>
                </a:solidFill>
                <a:latin typeface="Times New Roman"/>
                <a:cs typeface="Times New Roman"/>
              </a:rPr>
              <a:t>(8.12)</a:t>
            </a:r>
            <a:endParaRPr sz="1000">
              <a:latin typeface="Times New Roman"/>
              <a:cs typeface="Times New Roman"/>
            </a:endParaRPr>
          </a:p>
        </p:txBody>
      </p:sp>
      <p:sp>
        <p:nvSpPr>
          <p:cNvPr id="6" name="object 6"/>
          <p:cNvSpPr txBox="1"/>
          <p:nvPr/>
        </p:nvSpPr>
        <p:spPr>
          <a:xfrm>
            <a:off x="444500" y="6350633"/>
            <a:ext cx="21405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Division of Eq. </a:t>
            </a:r>
            <a:r>
              <a:rPr dirty="0" sz="1000" spc="-10">
                <a:solidFill>
                  <a:srgbClr val="010202"/>
                </a:solidFill>
                <a:latin typeface="Times New Roman"/>
                <a:cs typeface="Times New Roman"/>
              </a:rPr>
              <a:t>(8.11) </a:t>
            </a:r>
            <a:r>
              <a:rPr dirty="0" sz="1000" spc="-5">
                <a:solidFill>
                  <a:srgbClr val="010202"/>
                </a:solidFill>
                <a:latin typeface="Times New Roman"/>
                <a:cs typeface="Times New Roman"/>
              </a:rPr>
              <a:t>by Eq. (8.12)</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7" name="object 7"/>
          <p:cNvSpPr txBox="1"/>
          <p:nvPr/>
        </p:nvSpPr>
        <p:spPr>
          <a:xfrm>
            <a:off x="444500" y="403225"/>
            <a:ext cx="2844800" cy="457834"/>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224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25"/>
              </a:spcBef>
            </a:pPr>
            <a:endParaRPr sz="850">
              <a:latin typeface="Times New Roman"/>
              <a:cs typeface="Times New Roman"/>
            </a:endParaRPr>
          </a:p>
          <a:p>
            <a:pPr marL="19050">
              <a:lnSpc>
                <a:spcPct val="100000"/>
              </a:lnSpc>
            </a:pPr>
            <a:r>
              <a:rPr dirty="0" sz="1000">
                <a:solidFill>
                  <a:srgbClr val="010202"/>
                </a:solidFill>
                <a:latin typeface="Times New Roman"/>
                <a:cs typeface="Times New Roman"/>
              </a:rPr>
              <a:t>and</a:t>
            </a:r>
            <a:endParaRPr sz="1000">
              <a:latin typeface="Times New Roman"/>
              <a:cs typeface="Times New Roman"/>
            </a:endParaRPr>
          </a:p>
        </p:txBody>
      </p:sp>
      <p:sp>
        <p:nvSpPr>
          <p:cNvPr id="8" name="object 8"/>
          <p:cNvSpPr/>
          <p:nvPr/>
        </p:nvSpPr>
        <p:spPr>
          <a:xfrm>
            <a:off x="1798637" y="1045210"/>
            <a:ext cx="1504950" cy="371475"/>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37959" y="1619248"/>
            <a:ext cx="4649470" cy="1491615"/>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The convenience of the use of mole fraction as a composition variable lies in the fact that  </a:t>
            </a:r>
            <a:r>
              <a:rPr dirty="0" sz="1000" spc="-5">
                <a:solidFill>
                  <a:srgbClr val="010202"/>
                </a:solidFill>
                <a:latin typeface="Times New Roman"/>
                <a:cs typeface="Times New Roman"/>
              </a:rPr>
              <a:t>the sum of the mole fractions of all of the components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is </a:t>
            </a:r>
            <a:r>
              <a:rPr dirty="0" sz="1000" spc="-15">
                <a:solidFill>
                  <a:srgbClr val="010202"/>
                </a:solidFill>
                <a:latin typeface="Times New Roman"/>
                <a:cs typeface="Times New Roman"/>
              </a:rPr>
              <a:t>unity. </a:t>
            </a:r>
            <a:r>
              <a:rPr dirty="0" sz="1000" spc="-5">
                <a:solidFill>
                  <a:srgbClr val="010202"/>
                </a:solidFill>
                <a:latin typeface="Times New Roman"/>
                <a:cs typeface="Times New Roman"/>
              </a:rPr>
              <a:t>For example,  </a:t>
            </a:r>
            <a:r>
              <a:rPr dirty="0" sz="1000">
                <a:solidFill>
                  <a:srgbClr val="010202"/>
                </a:solidFill>
                <a:latin typeface="Times New Roman"/>
                <a:cs typeface="Times New Roman"/>
              </a:rPr>
              <a:t>in the above system</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C</a:t>
            </a:r>
            <a:r>
              <a:rPr dirty="0" sz="1000">
                <a:solidFill>
                  <a:srgbClr val="010202"/>
                </a:solidFill>
                <a:latin typeface="Times New Roman"/>
                <a:cs typeface="Times New Roman"/>
              </a:rPr>
              <a:t>=1.</a:t>
            </a:r>
            <a:endParaRPr sz="1000">
              <a:latin typeface="Times New Roman"/>
              <a:cs typeface="Times New Roman"/>
            </a:endParaRPr>
          </a:p>
          <a:p>
            <a:pPr algn="just" marL="38100" marR="30480">
              <a:lnSpc>
                <a:spcPct val="100000"/>
              </a:lnSpc>
              <a:spcBef>
                <a:spcPts val="370"/>
              </a:spcBef>
            </a:pPr>
            <a:r>
              <a:rPr dirty="0" sz="1000" spc="-10" b="1">
                <a:solidFill>
                  <a:srgbClr val="010202"/>
                </a:solidFill>
                <a:latin typeface="Times New Roman"/>
                <a:cs typeface="Times New Roman"/>
              </a:rPr>
              <a:t>Dalton’s </a:t>
            </a:r>
            <a:r>
              <a:rPr dirty="0" sz="1000" spc="-5" b="1">
                <a:solidFill>
                  <a:srgbClr val="010202"/>
                </a:solidFill>
                <a:latin typeface="Times New Roman"/>
                <a:cs typeface="Times New Roman"/>
              </a:rPr>
              <a:t>law of partial </a:t>
            </a:r>
            <a:r>
              <a:rPr dirty="0" sz="1000" spc="-10" b="1">
                <a:solidFill>
                  <a:srgbClr val="010202"/>
                </a:solidFill>
                <a:latin typeface="Times New Roman"/>
                <a:cs typeface="Times New Roman"/>
              </a:rPr>
              <a:t>pressures. </a:t>
            </a:r>
            <a:r>
              <a:rPr dirty="0" sz="1000">
                <a:solidFill>
                  <a:srgbClr val="010202"/>
                </a:solidFill>
                <a:latin typeface="Times New Roman"/>
                <a:cs typeface="Times New Roman"/>
              </a:rPr>
              <a:t>The pressure </a:t>
            </a:r>
            <a:r>
              <a:rPr dirty="0" sz="1000" i="1">
                <a:solidFill>
                  <a:srgbClr val="010202"/>
                </a:solidFill>
                <a:latin typeface="Times New Roman"/>
                <a:cs typeface="Times New Roman"/>
              </a:rPr>
              <a:t>P </a:t>
            </a:r>
            <a:r>
              <a:rPr dirty="0" sz="1000">
                <a:solidFill>
                  <a:srgbClr val="010202"/>
                </a:solidFill>
                <a:latin typeface="Times New Roman"/>
                <a:cs typeface="Times New Roman"/>
              </a:rPr>
              <a:t>exerted by a mixture of ideal gases is  </a:t>
            </a:r>
            <a:r>
              <a:rPr dirty="0" sz="1000" spc="-5">
                <a:solidFill>
                  <a:srgbClr val="010202"/>
                </a:solidFill>
                <a:latin typeface="Times New Roman"/>
                <a:cs typeface="Times New Roman"/>
              </a:rPr>
              <a:t>equal to the sum of the pressures exerted by each of the individual component gases, and  </a:t>
            </a:r>
            <a:r>
              <a:rPr dirty="0" sz="1000">
                <a:solidFill>
                  <a:srgbClr val="010202"/>
                </a:solidFill>
                <a:latin typeface="Times New Roman"/>
                <a:cs typeface="Times New Roman"/>
              </a:rPr>
              <a:t>the contribution made to the total pressure,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by each individual gas is called the </a:t>
            </a:r>
            <a:r>
              <a:rPr dirty="0" sz="1000" spc="-5" i="1">
                <a:solidFill>
                  <a:srgbClr val="010202"/>
                </a:solidFill>
                <a:latin typeface="Times New Roman"/>
                <a:cs typeface="Times New Roman"/>
              </a:rPr>
              <a:t>partial  </a:t>
            </a:r>
            <a:r>
              <a:rPr dirty="0" sz="1000" spc="-10" i="1">
                <a:solidFill>
                  <a:srgbClr val="010202"/>
                </a:solidFill>
                <a:latin typeface="Times New Roman"/>
                <a:cs typeface="Times New Roman"/>
              </a:rPr>
              <a:t>pressure</a:t>
            </a:r>
            <a:r>
              <a:rPr dirty="0" sz="1000" spc="165" i="1">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partial</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exerted</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165">
                <a:solidFill>
                  <a:srgbClr val="010202"/>
                </a:solidFill>
                <a:latin typeface="Times New Roman"/>
                <a:cs typeface="Times New Roman"/>
              </a:rPr>
              <a:t> </a:t>
            </a:r>
            <a:r>
              <a:rPr dirty="0" sz="1000">
                <a:solidFill>
                  <a:srgbClr val="010202"/>
                </a:solidFill>
                <a:latin typeface="Times New Roman"/>
                <a:cs typeface="Times New Roman"/>
              </a:rPr>
              <a:t>a</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component</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185">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i</a:t>
            </a:r>
            <a:r>
              <a:rPr dirty="0" sz="1000" i="1">
                <a:solidFill>
                  <a:srgbClr val="010202"/>
                </a:solidFill>
                <a:latin typeface="Times New Roman"/>
                <a:cs typeface="Times New Roman"/>
              </a:rPr>
              <a:t>,</a:t>
            </a:r>
            <a:r>
              <a:rPr dirty="0" sz="1000" spc="170" i="1">
                <a:solidFill>
                  <a:srgbClr val="010202"/>
                </a:solidFill>
                <a:latin typeface="Times New Roman"/>
                <a:cs typeface="Times New Roman"/>
              </a:rPr>
              <a:t> </a:t>
            </a:r>
            <a:r>
              <a:rPr dirty="0" sz="1000">
                <a:solidFill>
                  <a:srgbClr val="010202"/>
                </a:solidFill>
                <a:latin typeface="Times New Roman"/>
                <a:cs typeface="Times New Roman"/>
              </a:rPr>
              <a:t>is</a:t>
            </a:r>
            <a:r>
              <a:rPr dirty="0" sz="1000" spc="165">
                <a:solidFill>
                  <a:srgbClr val="010202"/>
                </a:solidFill>
                <a:latin typeface="Times New Roman"/>
                <a:cs typeface="Times New Roman"/>
              </a:rPr>
              <a:t> </a:t>
            </a:r>
            <a:r>
              <a:rPr dirty="0" sz="1000">
                <a:solidFill>
                  <a:srgbClr val="010202"/>
                </a:solidFill>
                <a:latin typeface="Times New Roman"/>
                <a:cs typeface="Times New Roman"/>
              </a:rPr>
              <a:t>thus</a:t>
            </a:r>
            <a:r>
              <a:rPr dirty="0" sz="1000" spc="17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38100">
              <a:lnSpc>
                <a:spcPct val="100000"/>
              </a:lnSpc>
              <a:spcBef>
                <a:spcPts val="370"/>
              </a:spcBef>
            </a:pPr>
            <a:r>
              <a:rPr dirty="0" sz="1000" spc="-5">
                <a:solidFill>
                  <a:srgbClr val="010202"/>
                </a:solidFill>
                <a:latin typeface="Times New Roman"/>
                <a:cs typeface="Times New Roman"/>
              </a:rPr>
              <a:t>pressure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would</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exert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alone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were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present.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mixture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gases</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45" i="1">
                <a:solidFill>
                  <a:srgbClr val="010202"/>
                </a:solidFill>
                <a:latin typeface="Times New Roman"/>
                <a:cs typeface="Times New Roman"/>
              </a:rPr>
              <a:t> </a:t>
            </a:r>
            <a:r>
              <a:rPr dirty="0" sz="1000" i="1">
                <a:solidFill>
                  <a:srgbClr val="010202"/>
                </a:solidFill>
                <a:latin typeface="Times New Roman"/>
                <a:cs typeface="Times New Roman"/>
              </a:rPr>
              <a:t>B,</a:t>
            </a:r>
            <a:endParaRPr sz="1000">
              <a:latin typeface="Times New Roman"/>
              <a:cs typeface="Times New Roman"/>
            </a:endParaRPr>
          </a:p>
          <a:p>
            <a:pPr algn="just" marL="38100">
              <a:lnSpc>
                <a:spcPct val="100000"/>
              </a:lnSpc>
            </a:pP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i="1">
                <a:solidFill>
                  <a:srgbClr val="010202"/>
                </a:solidFill>
                <a:latin typeface="Times New Roman"/>
                <a:cs typeface="Times New Roman"/>
              </a:rPr>
              <a:t>C,</a:t>
            </a:r>
            <a:endParaRPr sz="1000">
              <a:latin typeface="Times New Roman"/>
              <a:cs typeface="Times New Roman"/>
            </a:endParaRPr>
          </a:p>
        </p:txBody>
      </p:sp>
      <p:sp>
        <p:nvSpPr>
          <p:cNvPr id="10" name="object 10"/>
          <p:cNvSpPr/>
          <p:nvPr/>
        </p:nvSpPr>
        <p:spPr>
          <a:xfrm>
            <a:off x="1870075" y="3160077"/>
            <a:ext cx="1390650" cy="171450"/>
          </a:xfrm>
          <a:prstGeom prst="rect">
            <a:avLst/>
          </a:prstGeom>
          <a:blipFill>
            <a:blip r:embed="rId5" cstate="print"/>
            <a:stretch>
              <a:fillRect/>
            </a:stretch>
          </a:blipFill>
        </p:spPr>
        <p:txBody>
          <a:bodyPr wrap="square" lIns="0" tIns="0" rIns="0" bIns="0" rtlCol="0"/>
          <a:lstStyle/>
          <a:p/>
        </p:txBody>
      </p:sp>
      <p:sp>
        <p:nvSpPr>
          <p:cNvPr id="11" name="object 11"/>
          <p:cNvSpPr/>
          <p:nvPr/>
        </p:nvSpPr>
        <p:spPr>
          <a:xfrm>
            <a:off x="1712912" y="6809105"/>
            <a:ext cx="1485900" cy="390525"/>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3"/>
            <a:ext cx="4598035" cy="458470"/>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225</a:t>
            </a:r>
            <a:endParaRPr sz="1000">
              <a:latin typeface="Times New Roman"/>
              <a:cs typeface="Times New Roman"/>
            </a:endParaRPr>
          </a:p>
          <a:p>
            <a:pPr>
              <a:lnSpc>
                <a:spcPct val="100000"/>
              </a:lnSpc>
              <a:spcBef>
                <a:spcPts val="30"/>
              </a:spcBef>
            </a:pPr>
            <a:endParaRPr sz="850">
              <a:latin typeface="Times New Roman"/>
              <a:cs typeface="Times New Roman"/>
            </a:endParaRPr>
          </a:p>
          <a:p>
            <a:pPr marL="12700">
              <a:lnSpc>
                <a:spcPct val="100000"/>
              </a:lnSpc>
            </a:pPr>
            <a:r>
              <a:rPr dirty="0" sz="1000">
                <a:solidFill>
                  <a:srgbClr val="010202"/>
                </a:solidFill>
                <a:latin typeface="Times New Roman"/>
                <a:cs typeface="Times New Roman"/>
              </a:rPr>
              <a:t>which, for the gas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in the mixture, can be written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3" name="object 3"/>
          <p:cNvSpPr/>
          <p:nvPr/>
        </p:nvSpPr>
        <p:spPr>
          <a:xfrm>
            <a:off x="2212975" y="1045844"/>
            <a:ext cx="628650" cy="3429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591309"/>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5" name="object 5"/>
          <p:cNvSpPr txBox="1"/>
          <p:nvPr/>
        </p:nvSpPr>
        <p:spPr>
          <a:xfrm>
            <a:off x="444500" y="2061209"/>
            <a:ext cx="4610100" cy="1714500"/>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(8.13)</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700" marR="15875">
              <a:lnSpc>
                <a:spcPct val="100000"/>
              </a:lnSpc>
            </a:pPr>
            <a:r>
              <a:rPr dirty="0" sz="1000">
                <a:solidFill>
                  <a:srgbClr val="010202"/>
                </a:solidFill>
                <a:latin typeface="Times New Roman"/>
                <a:cs typeface="Times New Roman"/>
              </a:rPr>
              <a:t>Thus, in a mixture of ideal gases, the partial pressure of a component gas is the product</a:t>
            </a:r>
            <a:r>
              <a:rPr dirty="0" sz="1000" spc="-95">
                <a:solidFill>
                  <a:srgbClr val="010202"/>
                </a:solidFill>
                <a:latin typeface="Times New Roman"/>
                <a:cs typeface="Times New Roman"/>
              </a:rPr>
              <a:t> </a:t>
            </a:r>
            <a:r>
              <a:rPr dirty="0" sz="1000" spc="-15">
                <a:solidFill>
                  <a:srgbClr val="010202"/>
                </a:solidFill>
                <a:latin typeface="Times New Roman"/>
                <a:cs typeface="Times New Roman"/>
              </a:rPr>
              <a:t>of  </a:t>
            </a:r>
            <a:r>
              <a:rPr dirty="0" sz="1000" spc="-5">
                <a:solidFill>
                  <a:srgbClr val="010202"/>
                </a:solidFill>
                <a:latin typeface="Times New Roman"/>
                <a:cs typeface="Times New Roman"/>
              </a:rPr>
              <a:t>its mole fraction and the total pressure of the gas mixture. Eq. (8.13) is called Dalton's  law of partial</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pressures.</a:t>
            </a:r>
            <a:endParaRPr sz="1000">
              <a:latin typeface="Times New Roman"/>
              <a:cs typeface="Times New Roman"/>
            </a:endParaRPr>
          </a:p>
          <a:p>
            <a:pPr algn="just" marL="12700" marR="17145">
              <a:lnSpc>
                <a:spcPct val="100000"/>
              </a:lnSpc>
            </a:pPr>
            <a:r>
              <a:rPr dirty="0" sz="1000" spc="-5" b="1">
                <a:solidFill>
                  <a:srgbClr val="010202"/>
                </a:solidFill>
                <a:latin typeface="Times New Roman"/>
                <a:cs typeface="Times New Roman"/>
              </a:rPr>
              <a:t>Partial molar quantities. </a:t>
            </a:r>
            <a:r>
              <a:rPr dirty="0" sz="1000" spc="-5">
                <a:solidFill>
                  <a:srgbClr val="010202"/>
                </a:solidFill>
                <a:latin typeface="Times New Roman"/>
                <a:cs typeface="Times New Roman"/>
              </a:rPr>
              <a:t>The molar value of any extensive state property of </a:t>
            </a:r>
            <a:r>
              <a:rPr dirty="0" sz="1000">
                <a:solidFill>
                  <a:srgbClr val="010202"/>
                </a:solidFill>
                <a:latin typeface="Times New Roman"/>
                <a:cs typeface="Times New Roman"/>
              </a:rPr>
              <a:t>a  component of a mixture is called the </a:t>
            </a:r>
            <a:r>
              <a:rPr dirty="0" sz="1000" i="1">
                <a:solidFill>
                  <a:srgbClr val="010202"/>
                </a:solidFill>
                <a:latin typeface="Times New Roman"/>
                <a:cs typeface="Times New Roman"/>
              </a:rPr>
              <a:t>partial molar value of the </a:t>
            </a:r>
            <a:r>
              <a:rPr dirty="0" sz="1000" spc="-10" i="1">
                <a:solidFill>
                  <a:srgbClr val="010202"/>
                </a:solidFill>
                <a:latin typeface="Times New Roman"/>
                <a:cs typeface="Times New Roman"/>
              </a:rPr>
              <a:t>property</a:t>
            </a:r>
            <a:r>
              <a:rPr dirty="0" sz="1000" spc="-10">
                <a:solidFill>
                  <a:srgbClr val="010202"/>
                </a:solidFill>
                <a:latin typeface="Times New Roman"/>
                <a:cs typeface="Times New Roman"/>
              </a:rPr>
              <a:t>. </a:t>
            </a:r>
            <a:r>
              <a:rPr dirty="0" sz="1000">
                <a:solidFill>
                  <a:srgbClr val="010202"/>
                </a:solidFill>
                <a:latin typeface="Times New Roman"/>
                <a:cs typeface="Times New Roman"/>
              </a:rPr>
              <a:t>This value is </a:t>
            </a:r>
            <a:r>
              <a:rPr dirty="0" sz="1000" spc="-5">
                <a:solidFill>
                  <a:srgbClr val="010202"/>
                </a:solidFill>
                <a:latin typeface="Times New Roman"/>
                <a:cs typeface="Times New Roman"/>
              </a:rPr>
              <a:t>not  necessarily equal to the value of the molar property of the pure component. The partial  molar value of an extensive property </a:t>
            </a:r>
            <a:r>
              <a:rPr dirty="0" sz="1000" spc="-5" i="1">
                <a:solidFill>
                  <a:srgbClr val="010202"/>
                </a:solidFill>
                <a:latin typeface="Times New Roman"/>
                <a:cs typeface="Times New Roman"/>
              </a:rPr>
              <a:t>Q </a:t>
            </a:r>
            <a:r>
              <a:rPr dirty="0" sz="1000">
                <a:solidFill>
                  <a:srgbClr val="010202"/>
                </a:solidFill>
                <a:latin typeface="Times New Roman"/>
                <a:cs typeface="Times New Roman"/>
              </a:rPr>
              <a:t>of the component </a:t>
            </a:r>
            <a:r>
              <a:rPr dirty="0" sz="1000" i="1">
                <a:solidFill>
                  <a:srgbClr val="010202"/>
                </a:solidFill>
                <a:latin typeface="Times New Roman"/>
                <a:cs typeface="Times New Roman"/>
              </a:rPr>
              <a:t>i </a:t>
            </a:r>
            <a:r>
              <a:rPr dirty="0" sz="1000">
                <a:solidFill>
                  <a:srgbClr val="010202"/>
                </a:solidFill>
                <a:latin typeface="Times New Roman"/>
                <a:cs typeface="Times New Roman"/>
              </a:rPr>
              <a:t>in a mixture of components </a:t>
            </a:r>
            <a:r>
              <a:rPr dirty="0" sz="1000" spc="-5" i="1">
                <a:solidFill>
                  <a:srgbClr val="010202"/>
                </a:solidFill>
                <a:latin typeface="Times New Roman"/>
                <a:cs typeface="Times New Roman"/>
              </a:rPr>
              <a:t>i,  </a:t>
            </a:r>
            <a:r>
              <a:rPr dirty="0" sz="1000" i="1">
                <a:solidFill>
                  <a:srgbClr val="010202"/>
                </a:solidFill>
                <a:latin typeface="Times New Roman"/>
                <a:cs typeface="Times New Roman"/>
              </a:rPr>
              <a:t>j, </a:t>
            </a:r>
            <a:r>
              <a:rPr dirty="0" sz="1000" spc="-5" i="1">
                <a:solidFill>
                  <a:srgbClr val="010202"/>
                </a:solidFill>
                <a:latin typeface="Times New Roman"/>
                <a:cs typeface="Times New Roman"/>
              </a:rPr>
              <a:t>k,…</a:t>
            </a:r>
            <a:r>
              <a:rPr dirty="0" sz="1000" spc="-5">
                <a:solidFill>
                  <a:srgbClr val="010202"/>
                </a:solidFill>
                <a:latin typeface="Times New Roman"/>
                <a:cs typeface="Times New Roman"/>
              </a:rPr>
              <a:t>is formally defined</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6" name="object 6"/>
          <p:cNvSpPr/>
          <p:nvPr/>
        </p:nvSpPr>
        <p:spPr>
          <a:xfrm>
            <a:off x="1751012" y="4023359"/>
            <a:ext cx="1562100" cy="4762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721859" y="4131309"/>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(8.14)</a:t>
            </a:r>
            <a:endParaRPr sz="1000">
              <a:latin typeface="Times New Roman"/>
              <a:cs typeface="Times New Roman"/>
            </a:endParaRPr>
          </a:p>
        </p:txBody>
      </p:sp>
      <p:sp>
        <p:nvSpPr>
          <p:cNvPr id="8" name="object 8"/>
          <p:cNvSpPr/>
          <p:nvPr/>
        </p:nvSpPr>
        <p:spPr>
          <a:xfrm>
            <a:off x="2632811" y="5324475"/>
            <a:ext cx="142875" cy="161925"/>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44500" y="4764678"/>
            <a:ext cx="4615180" cy="1392555"/>
          </a:xfrm>
          <a:prstGeom prst="rect">
            <a:avLst/>
          </a:prstGeom>
        </p:spPr>
        <p:txBody>
          <a:bodyPr wrap="square" lIns="0" tIns="26034" rIns="0" bIns="0" rtlCol="0" vert="horz">
            <a:spAutoFit/>
          </a:bodyPr>
          <a:lstStyle/>
          <a:p>
            <a:pPr algn="just" marL="12700">
              <a:lnSpc>
                <a:spcPct val="100000"/>
              </a:lnSpc>
              <a:spcBef>
                <a:spcPts val="204"/>
              </a:spcBef>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Q</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 the value of the extensive property for an arbitrary quantity of 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mixture.</a:t>
            </a:r>
            <a:endParaRPr sz="1000">
              <a:latin typeface="Times New Roman"/>
              <a:cs typeface="Times New Roman"/>
            </a:endParaRPr>
          </a:p>
          <a:p>
            <a:pPr algn="just" marL="12700" marR="21590" indent="188595">
              <a:lnSpc>
                <a:spcPct val="100000"/>
              </a:lnSpc>
              <a:spcBef>
                <a:spcPts val="114"/>
              </a:spcBef>
            </a:pPr>
            <a:r>
              <a:rPr dirty="0" sz="1000">
                <a:solidFill>
                  <a:srgbClr val="010202"/>
                </a:solidFill>
                <a:latin typeface="Times New Roman"/>
                <a:cs typeface="Times New Roman"/>
              </a:rPr>
              <a:t>is thus the rate of change of the value of </a:t>
            </a:r>
            <a:r>
              <a:rPr dirty="0" sz="1000" spc="-5" i="1">
                <a:solidFill>
                  <a:srgbClr val="010202"/>
                </a:solidFill>
                <a:latin typeface="Times New Roman"/>
                <a:cs typeface="Times New Roman"/>
              </a:rPr>
              <a:t>Q</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with ni at constant temperature, pressure,  and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mixture,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being</a:t>
            </a:r>
            <a:r>
              <a:rPr dirty="0" sz="1000" spc="40">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property,</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a:p>
            <a:pPr algn="just" marL="29209" marR="5080" indent="-17145">
              <a:lnSpc>
                <a:spcPct val="95800"/>
              </a:lnSpc>
              <a:spcBef>
                <a:spcPts val="575"/>
              </a:spcBef>
            </a:pPr>
            <a:r>
              <a:rPr dirty="0" sz="1000">
                <a:solidFill>
                  <a:srgbClr val="010202"/>
                </a:solidFill>
                <a:latin typeface="Times New Roman"/>
                <a:cs typeface="Times New Roman"/>
              </a:rPr>
              <a:t>pressure, and composition. The definition </a:t>
            </a:r>
            <a:r>
              <a:rPr dirty="0" baseline="5555" sz="1500">
                <a:solidFill>
                  <a:srgbClr val="010202"/>
                </a:solidFill>
                <a:latin typeface="Times New Roman"/>
                <a:cs typeface="Times New Roman"/>
              </a:rPr>
              <a:t>of can also be made as follows. If 1 mole </a:t>
            </a:r>
            <a:r>
              <a:rPr dirty="0" baseline="5555" sz="1500" spc="-15">
                <a:solidFill>
                  <a:srgbClr val="010202"/>
                </a:solidFill>
                <a:latin typeface="Times New Roman"/>
                <a:cs typeface="Times New Roman"/>
              </a:rPr>
              <a:t>of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is added, at constant temperature and pressure,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quantity of mixture which </a:t>
            </a:r>
            <a:r>
              <a:rPr dirty="0" sz="1000">
                <a:solidFill>
                  <a:srgbClr val="010202"/>
                </a:solidFill>
                <a:latin typeface="Times New Roman"/>
                <a:cs typeface="Times New Roman"/>
              </a:rPr>
              <a:t>is  </a:t>
            </a:r>
            <a:r>
              <a:rPr dirty="0" sz="1000" spc="-10">
                <a:solidFill>
                  <a:srgbClr val="010202"/>
                </a:solidFill>
                <a:latin typeface="Times New Roman"/>
                <a:cs typeface="Times New Roman"/>
              </a:rPr>
              <a:t>sufficiently</a:t>
            </a:r>
            <a:r>
              <a:rPr dirty="0" sz="1000" spc="105">
                <a:solidFill>
                  <a:srgbClr val="010202"/>
                </a:solidFill>
                <a:latin typeface="Times New Roman"/>
                <a:cs typeface="Times New Roman"/>
              </a:rPr>
              <a:t> </a:t>
            </a:r>
            <a:r>
              <a:rPr dirty="0" sz="1000" spc="-10">
                <a:solidFill>
                  <a:srgbClr val="010202"/>
                </a:solidFill>
                <a:latin typeface="Times New Roman"/>
                <a:cs typeface="Times New Roman"/>
              </a:rPr>
              <a:t>large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addition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causes</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virtually</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no</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change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23495" marR="11430" indent="5080">
              <a:lnSpc>
                <a:spcPts val="1190"/>
              </a:lnSpc>
              <a:spcBef>
                <a:spcPts val="575"/>
              </a:spcBef>
            </a:pPr>
            <a:r>
              <a:rPr dirty="0" sz="1000" spc="-5">
                <a:solidFill>
                  <a:srgbClr val="010202"/>
                </a:solidFill>
                <a:latin typeface="Times New Roman"/>
                <a:cs typeface="Times New Roman"/>
              </a:rPr>
              <a:t>mixture, the consequent increase in the value of </a:t>
            </a:r>
            <a:r>
              <a:rPr dirty="0" sz="1000" spc="-5" i="1">
                <a:solidFill>
                  <a:srgbClr val="010202"/>
                </a:solidFill>
                <a:latin typeface="Times New Roman"/>
                <a:cs typeface="Times New Roman"/>
              </a:rPr>
              <a:t>Q</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equals the value of in the mixture.  In the case of the extensive property being the Gibbs free</a:t>
            </a:r>
            <a:r>
              <a:rPr dirty="0" sz="1000" spc="-10">
                <a:solidFill>
                  <a:srgbClr val="010202"/>
                </a:solidFill>
                <a:latin typeface="Times New Roman"/>
                <a:cs typeface="Times New Roman"/>
              </a:rPr>
              <a:t> </a:t>
            </a:r>
            <a:r>
              <a:rPr dirty="0" sz="1000" spc="-20">
                <a:solidFill>
                  <a:srgbClr val="010202"/>
                </a:solidFill>
                <a:latin typeface="Times New Roman"/>
                <a:cs typeface="Times New Roman"/>
              </a:rPr>
              <a:t>energy,</a:t>
            </a:r>
            <a:endParaRPr sz="1000">
              <a:latin typeface="Times New Roman"/>
              <a:cs typeface="Times New Roman"/>
            </a:endParaRPr>
          </a:p>
        </p:txBody>
      </p:sp>
      <p:sp>
        <p:nvSpPr>
          <p:cNvPr id="10" name="object 10"/>
          <p:cNvSpPr txBox="1"/>
          <p:nvPr/>
        </p:nvSpPr>
        <p:spPr>
          <a:xfrm>
            <a:off x="444500" y="7035165"/>
            <a:ext cx="179260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from Eq. (5.16), it is seen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
        <p:nvSpPr>
          <p:cNvPr id="11" name="object 11"/>
          <p:cNvSpPr/>
          <p:nvPr/>
        </p:nvSpPr>
        <p:spPr>
          <a:xfrm>
            <a:off x="2324100" y="2041525"/>
            <a:ext cx="733425" cy="171450"/>
          </a:xfrm>
          <a:prstGeom prst="rect">
            <a:avLst/>
          </a:prstGeom>
          <a:blipFill>
            <a:blip r:embed="rId5" cstate="print"/>
            <a:stretch>
              <a:fillRect/>
            </a:stretch>
          </a:blipFill>
        </p:spPr>
        <p:txBody>
          <a:bodyPr wrap="square" lIns="0" tIns="0" rIns="0" bIns="0" rtlCol="0"/>
          <a:lstStyle/>
          <a:p/>
        </p:txBody>
      </p:sp>
      <p:sp>
        <p:nvSpPr>
          <p:cNvPr id="12" name="object 12"/>
          <p:cNvSpPr/>
          <p:nvPr/>
        </p:nvSpPr>
        <p:spPr>
          <a:xfrm>
            <a:off x="468490" y="4981041"/>
            <a:ext cx="152400" cy="180975"/>
          </a:xfrm>
          <a:prstGeom prst="rect">
            <a:avLst/>
          </a:prstGeom>
          <a:blipFill>
            <a:blip r:embed="rId6" cstate="print"/>
            <a:stretch>
              <a:fillRect/>
            </a:stretch>
          </a:blipFill>
        </p:spPr>
        <p:txBody>
          <a:bodyPr wrap="square" lIns="0" tIns="0" rIns="0" bIns="0" rtlCol="0"/>
          <a:lstStyle/>
          <a:p/>
        </p:txBody>
      </p:sp>
      <p:sp>
        <p:nvSpPr>
          <p:cNvPr id="13" name="object 13"/>
          <p:cNvSpPr/>
          <p:nvPr/>
        </p:nvSpPr>
        <p:spPr>
          <a:xfrm>
            <a:off x="4107395" y="5845708"/>
            <a:ext cx="133350" cy="161925"/>
          </a:xfrm>
          <a:prstGeom prst="rect">
            <a:avLst/>
          </a:prstGeom>
          <a:blipFill>
            <a:blip r:embed="rId7" cstate="print"/>
            <a:stretch>
              <a:fillRect/>
            </a:stretch>
          </a:blipFill>
        </p:spPr>
        <p:txBody>
          <a:bodyPr wrap="square" lIns="0" tIns="0" rIns="0" bIns="0" rtlCol="0"/>
          <a:lstStyle/>
          <a:p/>
        </p:txBody>
      </p:sp>
      <p:sp>
        <p:nvSpPr>
          <p:cNvPr id="14" name="object 14"/>
          <p:cNvSpPr/>
          <p:nvPr/>
        </p:nvSpPr>
        <p:spPr>
          <a:xfrm>
            <a:off x="2424112" y="7415530"/>
            <a:ext cx="571500" cy="209549"/>
          </a:xfrm>
          <a:prstGeom prst="rect">
            <a:avLst/>
          </a:prstGeom>
          <a:blipFill>
            <a:blip r:embed="rId8" cstate="print"/>
            <a:stretch>
              <a:fillRect/>
            </a:stretch>
          </a:blipFill>
        </p:spPr>
        <p:txBody>
          <a:bodyPr wrap="square" lIns="0" tIns="0" rIns="0" bIns="0" rtlCol="0"/>
          <a:lstStyle/>
          <a:p/>
        </p:txBody>
      </p:sp>
      <p:sp>
        <p:nvSpPr>
          <p:cNvPr id="15" name="object 15"/>
          <p:cNvSpPr/>
          <p:nvPr/>
        </p:nvSpPr>
        <p:spPr>
          <a:xfrm>
            <a:off x="2012950" y="6253162"/>
            <a:ext cx="1524000" cy="485775"/>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4598670" cy="106172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226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marR="5080">
              <a:lnSpc>
                <a:spcPct val="100000"/>
              </a:lnSpc>
              <a:spcBef>
                <a:spcPts val="960"/>
              </a:spcBef>
            </a:pPr>
            <a:r>
              <a:rPr dirty="0" sz="1000">
                <a:solidFill>
                  <a:srgbClr val="010202"/>
                </a:solidFill>
                <a:latin typeface="Times New Roman"/>
                <a:cs typeface="Times New Roman"/>
              </a:rPr>
              <a:t>i.e., the partial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 component in a mixture equals the chemical  </a:t>
            </a:r>
            <a:r>
              <a:rPr dirty="0" sz="1000" spc="-5">
                <a:solidFill>
                  <a:srgbClr val="010202"/>
                </a:solidFill>
                <a:latin typeface="Times New Roman"/>
                <a:cs typeface="Times New Roman"/>
              </a:rPr>
              <a:t>potential of the component in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mixture.</a:t>
            </a:r>
            <a:endParaRPr sz="1000">
              <a:latin typeface="Times New Roman"/>
              <a:cs typeface="Times New Roman"/>
            </a:endParaRPr>
          </a:p>
          <a:p>
            <a:pPr algn="just" marL="12700" marR="5080" indent="127000">
              <a:lnSpc>
                <a:spcPct val="100000"/>
              </a:lnSpc>
            </a:pPr>
            <a:r>
              <a:rPr dirty="0" sz="1000" spc="-5">
                <a:solidFill>
                  <a:srgbClr val="010202"/>
                </a:solidFill>
                <a:latin typeface="Times New Roman"/>
                <a:cs typeface="Times New Roman"/>
              </a:rPr>
              <a:t>The relationships among the various state functions developed in the preceding  </a:t>
            </a:r>
            <a:r>
              <a:rPr dirty="0" sz="1000">
                <a:solidFill>
                  <a:srgbClr val="010202"/>
                </a:solidFill>
                <a:latin typeface="Times New Roman"/>
                <a:cs typeface="Times New Roman"/>
              </a:rPr>
              <a:t>chapters are applicable to the partial molar properties of the components of a system. </a:t>
            </a:r>
            <a:r>
              <a:rPr dirty="0" sz="1000" spc="-5">
                <a:solidFill>
                  <a:srgbClr val="010202"/>
                </a:solidFill>
                <a:latin typeface="Times New Roman"/>
                <a:cs typeface="Times New Roman"/>
              </a:rPr>
              <a:t>For  example, the fundamental equation, Eq. (5.25), at constant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and composition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3" name="object 3"/>
          <p:cNvSpPr txBox="1"/>
          <p:nvPr/>
        </p:nvSpPr>
        <p:spPr>
          <a:xfrm>
            <a:off x="419100" y="2479576"/>
            <a:ext cx="4646930" cy="334645"/>
          </a:xfrm>
          <a:prstGeom prst="rect">
            <a:avLst/>
          </a:prstGeom>
        </p:spPr>
        <p:txBody>
          <a:bodyPr wrap="square" lIns="0" tIns="16510" rIns="0" bIns="0" rtlCol="0" vert="horz">
            <a:spAutoFit/>
          </a:bodyPr>
          <a:lstStyle/>
          <a:p>
            <a:pPr marL="38100" marR="30480" indent="-635">
              <a:lnSpc>
                <a:spcPct val="100000"/>
              </a:lnSpc>
              <a:spcBef>
                <a:spcPts val="130"/>
              </a:spcBef>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G</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system and </a:t>
            </a:r>
            <a:r>
              <a:rPr dirty="0" sz="1000" spc="-5" i="1">
                <a:solidFill>
                  <a:srgbClr val="010202"/>
                </a:solidFill>
                <a:latin typeface="Times New Roman"/>
                <a:cs typeface="Times New Roman"/>
              </a:rPr>
              <a:t>V</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 the volume of the system. For </a:t>
            </a:r>
            <a:r>
              <a:rPr dirty="0" sz="1000">
                <a:solidFill>
                  <a:srgbClr val="010202"/>
                </a:solidFill>
                <a:latin typeface="Times New Roman"/>
                <a:cs typeface="Times New Roman"/>
              </a:rPr>
              <a:t>a  variation in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the number of moles of component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 the system, at constant </a:t>
            </a:r>
            <a:r>
              <a:rPr dirty="0" sz="1000" spc="-40" i="1">
                <a:solidFill>
                  <a:srgbClr val="010202"/>
                </a:solidFill>
                <a:latin typeface="Times New Roman"/>
                <a:cs typeface="Times New Roman"/>
              </a:rPr>
              <a:t>T,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n</a:t>
            </a:r>
            <a:r>
              <a:rPr dirty="0" baseline="-33333" sz="1125" i="1">
                <a:solidFill>
                  <a:srgbClr val="010202"/>
                </a:solidFill>
                <a:latin typeface="Times New Roman"/>
                <a:cs typeface="Times New Roman"/>
              </a:rPr>
              <a:t>j,</a:t>
            </a:r>
            <a:endParaRPr baseline="-33333" sz="1125">
              <a:latin typeface="Times New Roman"/>
              <a:cs typeface="Times New Roman"/>
            </a:endParaRPr>
          </a:p>
        </p:txBody>
      </p:sp>
      <p:sp>
        <p:nvSpPr>
          <p:cNvPr id="4" name="object 4"/>
          <p:cNvSpPr txBox="1"/>
          <p:nvPr/>
        </p:nvSpPr>
        <p:spPr>
          <a:xfrm>
            <a:off x="444500" y="3672992"/>
            <a:ext cx="925194"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But, by</a:t>
            </a:r>
            <a:r>
              <a:rPr dirty="0" sz="1000" spc="-85">
                <a:solidFill>
                  <a:srgbClr val="010202"/>
                </a:solidFill>
                <a:latin typeface="Times New Roman"/>
                <a:cs typeface="Times New Roman"/>
              </a:rPr>
              <a:t> </a:t>
            </a:r>
            <a:r>
              <a:rPr dirty="0" sz="1000">
                <a:solidFill>
                  <a:srgbClr val="010202"/>
                </a:solidFill>
                <a:latin typeface="Times New Roman"/>
                <a:cs typeface="Times New Roman"/>
              </a:rPr>
              <a:t>definition</a:t>
            </a:r>
            <a:endParaRPr sz="1000">
              <a:latin typeface="Times New Roman"/>
              <a:cs typeface="Times New Roman"/>
            </a:endParaRPr>
          </a:p>
        </p:txBody>
      </p:sp>
      <p:sp>
        <p:nvSpPr>
          <p:cNvPr id="5" name="object 5"/>
          <p:cNvSpPr txBox="1"/>
          <p:nvPr/>
        </p:nvSpPr>
        <p:spPr>
          <a:xfrm>
            <a:off x="444500" y="4831245"/>
            <a:ext cx="459549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and, as </a:t>
            </a:r>
            <a:r>
              <a:rPr dirty="0" sz="1000" spc="-5" i="1">
                <a:solidFill>
                  <a:srgbClr val="010202"/>
                </a:solidFill>
                <a:latin typeface="Times New Roman"/>
                <a:cs typeface="Times New Roman"/>
              </a:rPr>
              <a:t>G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in which lose the order of partial </a:t>
            </a:r>
            <a:r>
              <a:rPr dirty="0" sz="1000" spc="-10">
                <a:solidFill>
                  <a:srgbClr val="010202"/>
                </a:solidFill>
                <a:latin typeface="Times New Roman"/>
                <a:cs typeface="Times New Roman"/>
              </a:rPr>
              <a:t>differentiation </a:t>
            </a:r>
            <a:r>
              <a:rPr dirty="0" sz="1000" spc="-5">
                <a:solidFill>
                  <a:srgbClr val="010202"/>
                </a:solidFill>
                <a:latin typeface="Times New Roman"/>
                <a:cs typeface="Times New Roman"/>
              </a:rPr>
              <a:t>has no  influence on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result</a:t>
            </a:r>
            <a:endParaRPr sz="1000">
              <a:latin typeface="Times New Roman"/>
              <a:cs typeface="Times New Roman"/>
            </a:endParaRPr>
          </a:p>
        </p:txBody>
      </p:sp>
      <p:sp>
        <p:nvSpPr>
          <p:cNvPr id="6" name="object 6"/>
          <p:cNvSpPr txBox="1"/>
          <p:nvPr/>
        </p:nvSpPr>
        <p:spPr>
          <a:xfrm>
            <a:off x="444500" y="6145045"/>
            <a:ext cx="34988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Hence</a:t>
            </a:r>
            <a:endParaRPr sz="1000">
              <a:latin typeface="Times New Roman"/>
              <a:cs typeface="Times New Roman"/>
            </a:endParaRPr>
          </a:p>
        </p:txBody>
      </p:sp>
      <p:sp>
        <p:nvSpPr>
          <p:cNvPr id="7" name="object 7"/>
          <p:cNvSpPr txBox="1"/>
          <p:nvPr/>
        </p:nvSpPr>
        <p:spPr>
          <a:xfrm>
            <a:off x="444500" y="7109624"/>
            <a:ext cx="4598670"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which is simply the application of Eq. (5.25) to the component </a:t>
            </a:r>
            <a:r>
              <a:rPr dirty="0" sz="1000" i="1">
                <a:solidFill>
                  <a:srgbClr val="010202"/>
                </a:solidFill>
                <a:latin typeface="Times New Roman"/>
                <a:cs typeface="Times New Roman"/>
              </a:rPr>
              <a:t>i </a:t>
            </a:r>
            <a:r>
              <a:rPr dirty="0" sz="1000">
                <a:solidFill>
                  <a:srgbClr val="010202"/>
                </a:solidFill>
                <a:latin typeface="Times New Roman"/>
                <a:cs typeface="Times New Roman"/>
              </a:rPr>
              <a:t>in the system. Thus, </a:t>
            </a:r>
            <a:r>
              <a:rPr dirty="0" sz="1000" spc="-5">
                <a:solidFill>
                  <a:srgbClr val="010202"/>
                </a:solidFill>
                <a:latin typeface="Times New Roman"/>
                <a:cs typeface="Times New Roman"/>
              </a:rPr>
              <a:t>for  the ideal gas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mixture of ideal</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gases,</a:t>
            </a:r>
            <a:endParaRPr sz="1000">
              <a:latin typeface="Times New Roman"/>
              <a:cs typeface="Times New Roman"/>
            </a:endParaRPr>
          </a:p>
        </p:txBody>
      </p:sp>
      <p:sp>
        <p:nvSpPr>
          <p:cNvPr id="8" name="object 8"/>
          <p:cNvSpPr/>
          <p:nvPr/>
        </p:nvSpPr>
        <p:spPr>
          <a:xfrm>
            <a:off x="1962150" y="1787525"/>
            <a:ext cx="1304925" cy="476250"/>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2000250" y="6471183"/>
            <a:ext cx="1266825" cy="485775"/>
          </a:xfrm>
          <a:prstGeom prst="rect">
            <a:avLst/>
          </a:prstGeom>
          <a:blipFill>
            <a:blip r:embed="rId3" cstate="print"/>
            <a:stretch>
              <a:fillRect/>
            </a:stretch>
          </a:blipFill>
        </p:spPr>
        <p:txBody>
          <a:bodyPr wrap="square" lIns="0" tIns="0" rIns="0" bIns="0" rtlCol="0"/>
          <a:lstStyle/>
          <a:p/>
        </p:txBody>
      </p:sp>
      <p:sp>
        <p:nvSpPr>
          <p:cNvPr id="10" name="object 10"/>
          <p:cNvSpPr/>
          <p:nvPr/>
        </p:nvSpPr>
        <p:spPr>
          <a:xfrm>
            <a:off x="2209266" y="7500201"/>
            <a:ext cx="933450" cy="209550"/>
          </a:xfrm>
          <a:prstGeom prst="rect">
            <a:avLst/>
          </a:prstGeom>
          <a:blipFill>
            <a:blip r:embed="rId4" cstate="print"/>
            <a:stretch>
              <a:fillRect/>
            </a:stretch>
          </a:blipFill>
        </p:spPr>
        <p:txBody>
          <a:bodyPr wrap="square" lIns="0" tIns="0" rIns="0" bIns="0" rtlCol="0"/>
          <a:lstStyle/>
          <a:p/>
        </p:txBody>
      </p:sp>
      <p:sp>
        <p:nvSpPr>
          <p:cNvPr id="11" name="object 11"/>
          <p:cNvSpPr/>
          <p:nvPr/>
        </p:nvSpPr>
        <p:spPr>
          <a:xfrm>
            <a:off x="1706562" y="2997263"/>
            <a:ext cx="1964181" cy="393191"/>
          </a:xfrm>
          <a:prstGeom prst="rect">
            <a:avLst/>
          </a:prstGeom>
          <a:blipFill>
            <a:blip r:embed="rId5" cstate="print"/>
            <a:stretch>
              <a:fillRect/>
            </a:stretch>
          </a:blipFill>
        </p:spPr>
        <p:txBody>
          <a:bodyPr wrap="square" lIns="0" tIns="0" rIns="0" bIns="0" rtlCol="0"/>
          <a:lstStyle/>
          <a:p/>
        </p:txBody>
      </p:sp>
      <p:sp>
        <p:nvSpPr>
          <p:cNvPr id="12" name="object 12"/>
          <p:cNvSpPr/>
          <p:nvPr/>
        </p:nvSpPr>
        <p:spPr>
          <a:xfrm>
            <a:off x="2146388" y="4073631"/>
            <a:ext cx="853439" cy="337017"/>
          </a:xfrm>
          <a:prstGeom prst="rect">
            <a:avLst/>
          </a:prstGeom>
          <a:blipFill>
            <a:blip r:embed="rId6" cstate="print"/>
            <a:stretch>
              <a:fillRect/>
            </a:stretch>
          </a:blipFill>
        </p:spPr>
        <p:txBody>
          <a:bodyPr wrap="square" lIns="0" tIns="0" rIns="0" bIns="0" rtlCol="0"/>
          <a:lstStyle/>
          <a:p/>
        </p:txBody>
      </p:sp>
      <p:sp>
        <p:nvSpPr>
          <p:cNvPr id="13" name="object 13"/>
          <p:cNvSpPr/>
          <p:nvPr/>
        </p:nvSpPr>
        <p:spPr>
          <a:xfrm>
            <a:off x="1414005" y="5325719"/>
            <a:ext cx="2631693" cy="791844"/>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227</a:t>
            </a:r>
            <a:endParaRPr sz="1000">
              <a:latin typeface="Times New Roman"/>
              <a:cs typeface="Times New Roman"/>
            </a:endParaRPr>
          </a:p>
        </p:txBody>
      </p:sp>
      <p:sp>
        <p:nvSpPr>
          <p:cNvPr id="3" name="object 3"/>
          <p:cNvSpPr txBox="1"/>
          <p:nvPr/>
        </p:nvSpPr>
        <p:spPr>
          <a:xfrm>
            <a:off x="444500" y="680719"/>
            <a:ext cx="13519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 partial molar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p:txBody>
      </p:sp>
      <p:sp>
        <p:nvSpPr>
          <p:cNvPr id="4" name="object 4"/>
          <p:cNvSpPr txBox="1"/>
          <p:nvPr/>
        </p:nvSpPr>
        <p:spPr>
          <a:xfrm>
            <a:off x="2002129" y="680719"/>
            <a:ext cx="1020444"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gas mixture</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5" name="object 5"/>
          <p:cNvSpPr txBox="1"/>
          <p:nvPr/>
        </p:nvSpPr>
        <p:spPr>
          <a:xfrm>
            <a:off x="419100" y="1705609"/>
            <a:ext cx="4486275" cy="177800"/>
          </a:xfrm>
          <a:prstGeom prst="rect">
            <a:avLst/>
          </a:prstGeom>
        </p:spPr>
        <p:txBody>
          <a:bodyPr wrap="square" lIns="0" tIns="12700" rIns="0" bIns="0" rtlCol="0" vert="horz">
            <a:spAutoFit/>
          </a:bodyPr>
          <a:lstStyle/>
          <a:p>
            <a:pPr marL="38100">
              <a:lnSpc>
                <a:spcPct val="100000"/>
              </a:lnSpc>
              <a:spcBef>
                <a:spcPts val="100"/>
              </a:spcBef>
            </a:pPr>
            <a:r>
              <a:rPr dirty="0" sz="1000" spc="-10">
                <a:solidFill>
                  <a:srgbClr val="010202"/>
                </a:solidFill>
                <a:latin typeface="Times New Roman"/>
                <a:cs typeface="Times New Roman"/>
              </a:rPr>
              <a:t>Differentiation </a:t>
            </a:r>
            <a:r>
              <a:rPr dirty="0" sz="1000" spc="-5">
                <a:solidFill>
                  <a:srgbClr val="010202"/>
                </a:solidFill>
                <a:latin typeface="Times New Roman"/>
                <a:cs typeface="Times New Roman"/>
              </a:rPr>
              <a:t>of Eq. (8.13) at constant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and composition gives </a:t>
            </a:r>
            <a:r>
              <a:rPr dirty="0" sz="1000" spc="-15" i="1">
                <a:solidFill>
                  <a:srgbClr val="010202"/>
                </a:solidFill>
                <a:latin typeface="Times New Roman"/>
                <a:cs typeface="Times New Roman"/>
              </a:rPr>
              <a:t>dp</a:t>
            </a:r>
            <a:r>
              <a:rPr dirty="0" baseline="-33333" sz="1125" spc="-22" i="1">
                <a:solidFill>
                  <a:srgbClr val="010202"/>
                </a:solidFill>
                <a:latin typeface="Times New Roman"/>
                <a:cs typeface="Times New Roman"/>
              </a:rPr>
              <a:t>A</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X</a:t>
            </a:r>
            <a:r>
              <a:rPr dirty="0" baseline="-33333" sz="1125" spc="-22" i="1">
                <a:solidFill>
                  <a:srgbClr val="010202"/>
                </a:solidFill>
                <a:latin typeface="Times New Roman"/>
                <a:cs typeface="Times New Roman"/>
              </a:rPr>
              <a:t>A</a:t>
            </a:r>
            <a:r>
              <a:rPr dirty="0" sz="1000" spc="-15" i="1">
                <a:solidFill>
                  <a:srgbClr val="010202"/>
                </a:solidFill>
                <a:latin typeface="Times New Roman"/>
                <a:cs typeface="Times New Roman"/>
              </a:rPr>
              <a:t>dP, </a:t>
            </a:r>
            <a:r>
              <a:rPr dirty="0" sz="1000">
                <a:solidFill>
                  <a:srgbClr val="010202"/>
                </a:solidFill>
                <a:latin typeface="Times New Roman"/>
                <a:cs typeface="Times New Roman"/>
              </a:rPr>
              <a:t>and</a:t>
            </a:r>
            <a:r>
              <a:rPr dirty="0" sz="1000" spc="20">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6" name="object 6"/>
          <p:cNvSpPr txBox="1"/>
          <p:nvPr/>
        </p:nvSpPr>
        <p:spPr>
          <a:xfrm>
            <a:off x="419100" y="2656992"/>
            <a:ext cx="274701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Integration between the limits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a:t>
            </a:r>
            <a:r>
              <a:rPr dirty="0" sz="1000" spc="-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7" name="object 7"/>
          <p:cNvSpPr txBox="1"/>
          <p:nvPr/>
        </p:nvSpPr>
        <p:spPr>
          <a:xfrm>
            <a:off x="393700" y="3262909"/>
            <a:ext cx="4700270" cy="1411605"/>
          </a:xfrm>
          <a:prstGeom prst="rect">
            <a:avLst/>
          </a:prstGeom>
        </p:spPr>
        <p:txBody>
          <a:bodyPr wrap="square" lIns="0" tIns="12700" rIns="0" bIns="0" rtlCol="0" vert="horz">
            <a:spAutoFit/>
          </a:bodyPr>
          <a:lstStyle/>
          <a:p>
            <a:pPr algn="r" marR="44450">
              <a:lnSpc>
                <a:spcPct val="100000"/>
              </a:lnSpc>
              <a:spcBef>
                <a:spcPts val="100"/>
              </a:spcBef>
            </a:pPr>
            <a:r>
              <a:rPr dirty="0" sz="1000">
                <a:solidFill>
                  <a:srgbClr val="010202"/>
                </a:solidFill>
                <a:latin typeface="Times New Roman"/>
                <a:cs typeface="Times New Roman"/>
              </a:rPr>
              <a:t>(8.15)</a:t>
            </a:r>
            <a:endParaRPr sz="1000">
              <a:latin typeface="Times New Roman"/>
              <a:cs typeface="Times New Roman"/>
            </a:endParaRPr>
          </a:p>
          <a:p>
            <a:pPr>
              <a:lnSpc>
                <a:spcPct val="100000"/>
              </a:lnSpc>
            </a:pPr>
            <a:endParaRPr sz="1100">
              <a:latin typeface="Times New Roman"/>
              <a:cs typeface="Times New Roman"/>
            </a:endParaRPr>
          </a:p>
          <a:p>
            <a:pPr algn="r" marR="55880">
              <a:lnSpc>
                <a:spcPct val="100000"/>
              </a:lnSpc>
              <a:spcBef>
                <a:spcPts val="835"/>
              </a:spcBef>
            </a:pPr>
            <a:r>
              <a:rPr dirty="0" sz="1000" spc="-5">
                <a:solidFill>
                  <a:srgbClr val="010202"/>
                </a:solidFill>
                <a:latin typeface="Times New Roman"/>
                <a:cs typeface="Times New Roman"/>
              </a:rPr>
              <a:t>Eq.</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(8.15)</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could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also</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have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been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obtained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integrating</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Eq.</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(8.8)</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standard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a:p>
            <a:pPr marL="63500">
              <a:lnSpc>
                <a:spcPct val="100000"/>
              </a:lnSpc>
            </a:pP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a:t>
            </a:r>
            <a:r>
              <a:rPr dirty="0" sz="1000" spc="-5">
                <a:solidFill>
                  <a:srgbClr val="010202"/>
                </a:solidFill>
                <a:latin typeface="Times New Roman"/>
                <a:cs typeface="Times New Roman"/>
              </a:rPr>
              <a:t>=1,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=1,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to the state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a:t>
            </a:r>
            <a:r>
              <a:rPr dirty="0" sz="1000" spc="-5" i="1">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a:t>
            </a:r>
            <a:r>
              <a:rPr dirty="0" sz="1000" spc="-15" i="1">
                <a:solidFill>
                  <a:srgbClr val="010202"/>
                </a:solidFill>
                <a:latin typeface="Times New Roman"/>
                <a:cs typeface="Times New Roman"/>
              </a:rPr>
              <a:t> </a:t>
            </a:r>
            <a:r>
              <a:rPr dirty="0" sz="1000" spc="-40" i="1">
                <a:solidFill>
                  <a:srgbClr val="010202"/>
                </a:solidFill>
                <a:latin typeface="Times New Roman"/>
                <a:cs typeface="Times New Roman"/>
              </a:rPr>
              <a:t>T.</a:t>
            </a:r>
            <a:endParaRPr sz="1000">
              <a:latin typeface="Times New Roman"/>
              <a:cs typeface="Times New Roman"/>
            </a:endParaRPr>
          </a:p>
          <a:p>
            <a:pPr>
              <a:lnSpc>
                <a:spcPct val="100000"/>
              </a:lnSpc>
              <a:spcBef>
                <a:spcPts val="5"/>
              </a:spcBef>
            </a:pPr>
            <a:endParaRPr sz="1900">
              <a:latin typeface="Times New Roman"/>
              <a:cs typeface="Times New Roman"/>
            </a:endParaRPr>
          </a:p>
          <a:p>
            <a:pPr algn="ctr">
              <a:lnSpc>
                <a:spcPct val="100000"/>
              </a:lnSpc>
            </a:pPr>
            <a:r>
              <a:rPr dirty="0" sz="1000" b="1">
                <a:solidFill>
                  <a:srgbClr val="010202"/>
                </a:solidFill>
                <a:latin typeface="Times New Roman"/>
                <a:cs typeface="Times New Roman"/>
              </a:rPr>
              <a:t>The Heat of Mixing of Ideal</a:t>
            </a:r>
            <a:r>
              <a:rPr dirty="0" sz="1000" spc="-15" b="1">
                <a:solidFill>
                  <a:srgbClr val="010202"/>
                </a:solidFill>
                <a:latin typeface="Times New Roman"/>
                <a:cs typeface="Times New Roman"/>
              </a:rPr>
              <a:t> </a:t>
            </a:r>
            <a:r>
              <a:rPr dirty="0" sz="1000" b="1">
                <a:solidFill>
                  <a:srgbClr val="010202"/>
                </a:solidFill>
                <a:latin typeface="Times New Roman"/>
                <a:cs typeface="Times New Roman"/>
              </a:rPr>
              <a:t>Gases</a:t>
            </a:r>
            <a:endParaRPr sz="1000">
              <a:latin typeface="Times New Roman"/>
              <a:cs typeface="Times New Roman"/>
            </a:endParaRPr>
          </a:p>
          <a:p>
            <a:pPr marL="63500">
              <a:lnSpc>
                <a:spcPct val="100000"/>
              </a:lnSpc>
              <a:spcBef>
                <a:spcPts val="625"/>
              </a:spcBef>
            </a:pPr>
            <a:r>
              <a:rPr dirty="0" sz="1000" spc="-5">
                <a:solidFill>
                  <a:srgbClr val="010202"/>
                </a:solidFill>
                <a:latin typeface="Times New Roman"/>
                <a:cs typeface="Times New Roman"/>
              </a:rPr>
              <a:t>For each component gas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mixture of ideal</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gases</a:t>
            </a:r>
            <a:endParaRPr sz="1000">
              <a:latin typeface="Times New Roman"/>
              <a:cs typeface="Times New Roman"/>
            </a:endParaRPr>
          </a:p>
        </p:txBody>
      </p:sp>
      <p:sp>
        <p:nvSpPr>
          <p:cNvPr id="8" name="object 8"/>
          <p:cNvSpPr/>
          <p:nvPr/>
        </p:nvSpPr>
        <p:spPr>
          <a:xfrm>
            <a:off x="1674812" y="4836324"/>
            <a:ext cx="1704975" cy="161925"/>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44500" y="5238901"/>
            <a:ext cx="4597400"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where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is the total pressure of the gas mixture at the temperature </a:t>
            </a:r>
            <a:r>
              <a:rPr dirty="0" sz="1000" spc="-40" i="1">
                <a:solidFill>
                  <a:srgbClr val="010202"/>
                </a:solidFill>
                <a:latin typeface="Times New Roman"/>
                <a:cs typeface="Times New Roman"/>
              </a:rPr>
              <a:t>T. </a:t>
            </a:r>
            <a:r>
              <a:rPr dirty="0" sz="1000" spc="-5">
                <a:solidFill>
                  <a:srgbClr val="010202"/>
                </a:solidFill>
                <a:latin typeface="Times New Roman"/>
                <a:cs typeface="Times New Roman"/>
              </a:rPr>
              <a:t>Dividing by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and  </a:t>
            </a:r>
            <a:r>
              <a:rPr dirty="0" sz="1000" spc="-10">
                <a:solidFill>
                  <a:srgbClr val="010202"/>
                </a:solidFill>
                <a:latin typeface="Times New Roman"/>
                <a:cs typeface="Times New Roman"/>
              </a:rPr>
              <a:t>differentiating </a:t>
            </a:r>
            <a:r>
              <a:rPr dirty="0" sz="1000" spc="-5">
                <a:solidFill>
                  <a:srgbClr val="010202"/>
                </a:solidFill>
                <a:latin typeface="Times New Roman"/>
                <a:cs typeface="Times New Roman"/>
              </a:rPr>
              <a:t>with respect to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at constant pressure and composition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0" name="object 10"/>
          <p:cNvSpPr/>
          <p:nvPr/>
        </p:nvSpPr>
        <p:spPr>
          <a:xfrm>
            <a:off x="1831975" y="5689752"/>
            <a:ext cx="1400175" cy="428625"/>
          </a:xfrm>
          <a:prstGeom prst="rect">
            <a:avLst/>
          </a:prstGeom>
          <a:blipFill>
            <a:blip r:embed="rId3" cstate="print"/>
            <a:stretch>
              <a:fillRect/>
            </a:stretch>
          </a:blipFill>
        </p:spPr>
        <p:txBody>
          <a:bodyPr wrap="square" lIns="0" tIns="0" rIns="0" bIns="0" rtlCol="0"/>
          <a:lstStyle/>
          <a:p/>
        </p:txBody>
      </p:sp>
      <p:sp>
        <p:nvSpPr>
          <p:cNvPr id="11" name="object 11"/>
          <p:cNvSpPr txBox="1"/>
          <p:nvPr/>
        </p:nvSpPr>
        <p:spPr>
          <a:xfrm>
            <a:off x="444500" y="6295542"/>
            <a:ext cx="106235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But, from Eq.</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(5.37)</a:t>
            </a:r>
            <a:endParaRPr sz="1000">
              <a:latin typeface="Times New Roman"/>
              <a:cs typeface="Times New Roman"/>
            </a:endParaRPr>
          </a:p>
        </p:txBody>
      </p:sp>
      <p:sp>
        <p:nvSpPr>
          <p:cNvPr id="12" name="object 12"/>
          <p:cNvSpPr txBox="1"/>
          <p:nvPr/>
        </p:nvSpPr>
        <p:spPr>
          <a:xfrm>
            <a:off x="4721859" y="6778142"/>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(8.17)</a:t>
            </a:r>
            <a:endParaRPr sz="1000">
              <a:latin typeface="Times New Roman"/>
              <a:cs typeface="Times New Roman"/>
            </a:endParaRPr>
          </a:p>
        </p:txBody>
      </p:sp>
      <p:sp>
        <p:nvSpPr>
          <p:cNvPr id="13" name="object 13"/>
          <p:cNvSpPr/>
          <p:nvPr/>
        </p:nvSpPr>
        <p:spPr>
          <a:xfrm>
            <a:off x="1810283" y="681037"/>
            <a:ext cx="180975" cy="171450"/>
          </a:xfrm>
          <a:prstGeom prst="rect">
            <a:avLst/>
          </a:prstGeom>
          <a:blipFill>
            <a:blip r:embed="rId4" cstate="print"/>
            <a:stretch>
              <a:fillRect/>
            </a:stretch>
          </a:blipFill>
        </p:spPr>
        <p:txBody>
          <a:bodyPr wrap="square" lIns="0" tIns="0" rIns="0" bIns="0" rtlCol="0"/>
          <a:lstStyle/>
          <a:p/>
        </p:txBody>
      </p:sp>
      <p:sp>
        <p:nvSpPr>
          <p:cNvPr id="14" name="object 14"/>
          <p:cNvSpPr/>
          <p:nvPr/>
        </p:nvSpPr>
        <p:spPr>
          <a:xfrm>
            <a:off x="1919287" y="1078445"/>
            <a:ext cx="1428750" cy="409575"/>
          </a:xfrm>
          <a:prstGeom prst="rect">
            <a:avLst/>
          </a:prstGeom>
          <a:blipFill>
            <a:blip r:embed="rId5" cstate="print"/>
            <a:stretch>
              <a:fillRect/>
            </a:stretch>
          </a:blipFill>
        </p:spPr>
        <p:txBody>
          <a:bodyPr wrap="square" lIns="0" tIns="0" rIns="0" bIns="0" rtlCol="0"/>
          <a:lstStyle/>
          <a:p/>
        </p:txBody>
      </p:sp>
      <p:sp>
        <p:nvSpPr>
          <p:cNvPr id="15" name="object 15"/>
          <p:cNvSpPr/>
          <p:nvPr/>
        </p:nvSpPr>
        <p:spPr>
          <a:xfrm>
            <a:off x="1623479" y="2098675"/>
            <a:ext cx="2247899" cy="333375"/>
          </a:xfrm>
          <a:prstGeom prst="rect">
            <a:avLst/>
          </a:prstGeom>
          <a:blipFill>
            <a:blip r:embed="rId6" cstate="print"/>
            <a:stretch>
              <a:fillRect/>
            </a:stretch>
          </a:blipFill>
        </p:spPr>
        <p:txBody>
          <a:bodyPr wrap="square" lIns="0" tIns="0" rIns="0" bIns="0" rtlCol="0"/>
          <a:lstStyle/>
          <a:p/>
        </p:txBody>
      </p:sp>
      <p:sp>
        <p:nvSpPr>
          <p:cNvPr id="16" name="object 16"/>
          <p:cNvSpPr/>
          <p:nvPr/>
        </p:nvSpPr>
        <p:spPr>
          <a:xfrm>
            <a:off x="1626133" y="3175533"/>
            <a:ext cx="1819275" cy="371475"/>
          </a:xfrm>
          <a:prstGeom prst="rect">
            <a:avLst/>
          </a:prstGeom>
          <a:blipFill>
            <a:blip r:embed="rId7" cstate="print"/>
            <a:stretch>
              <a:fillRect/>
            </a:stretch>
          </a:blipFill>
        </p:spPr>
        <p:txBody>
          <a:bodyPr wrap="square" lIns="0" tIns="0" rIns="0" bIns="0" rtlCol="0"/>
          <a:lstStyle/>
          <a:p/>
        </p:txBody>
      </p:sp>
      <p:sp>
        <p:nvSpPr>
          <p:cNvPr id="17" name="object 17"/>
          <p:cNvSpPr/>
          <p:nvPr/>
        </p:nvSpPr>
        <p:spPr>
          <a:xfrm>
            <a:off x="1079500" y="6762229"/>
            <a:ext cx="2891281" cy="373125"/>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344169"/>
            <a:ext cx="2844800" cy="448309"/>
          </a:xfrm>
          <a:prstGeom prst="rect">
            <a:avLst/>
          </a:prstGeom>
        </p:spPr>
        <p:txBody>
          <a:bodyPr wrap="square" lIns="0" tIns="71755" rIns="0" bIns="0" rtlCol="0" vert="horz">
            <a:spAutoFit/>
          </a:bodyPr>
          <a:lstStyle/>
          <a:p>
            <a:pPr marL="12700">
              <a:lnSpc>
                <a:spcPct val="100000"/>
              </a:lnSpc>
              <a:spcBef>
                <a:spcPts val="565"/>
              </a:spcBef>
            </a:pPr>
            <a:r>
              <a:rPr dirty="0" sz="1000">
                <a:solidFill>
                  <a:srgbClr val="231F20"/>
                </a:solidFill>
                <a:latin typeface="Times New Roman"/>
                <a:cs typeface="Times New Roman"/>
              </a:rPr>
              <a:t>228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465"/>
              </a:spcBef>
            </a:pP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3" name="object 3"/>
          <p:cNvSpPr/>
          <p:nvPr/>
        </p:nvSpPr>
        <p:spPr>
          <a:xfrm>
            <a:off x="2222500" y="967105"/>
            <a:ext cx="619125" cy="20955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598612" y="2211704"/>
            <a:ext cx="1857375" cy="257175"/>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776287" y="3011322"/>
            <a:ext cx="152400" cy="142875"/>
          </a:xfrm>
          <a:prstGeom prst="rect">
            <a:avLst/>
          </a:prstGeom>
          <a:blipFill>
            <a:blip r:embed="rId4" cstate="print"/>
            <a:stretch>
              <a:fillRect/>
            </a:stretch>
          </a:blipFill>
        </p:spPr>
        <p:txBody>
          <a:bodyPr wrap="square" lIns="0" tIns="0" rIns="0" bIns="0" rtlCol="0"/>
          <a:lstStyle/>
          <a:p/>
        </p:txBody>
      </p:sp>
      <p:sp>
        <p:nvSpPr>
          <p:cNvPr id="6" name="object 6"/>
          <p:cNvSpPr/>
          <p:nvPr/>
        </p:nvSpPr>
        <p:spPr>
          <a:xfrm>
            <a:off x="1602905" y="3201822"/>
            <a:ext cx="133350" cy="161925"/>
          </a:xfrm>
          <a:prstGeom prst="rect">
            <a:avLst/>
          </a:prstGeom>
          <a:blipFill>
            <a:blip r:embed="rId5" cstate="print"/>
            <a:stretch>
              <a:fillRect/>
            </a:stretch>
          </a:blipFill>
        </p:spPr>
        <p:txBody>
          <a:bodyPr wrap="square" lIns="0" tIns="0" rIns="0" bIns="0" rtlCol="0"/>
          <a:lstStyle/>
          <a:p/>
        </p:txBody>
      </p:sp>
      <p:sp>
        <p:nvSpPr>
          <p:cNvPr id="7" name="object 7"/>
          <p:cNvSpPr/>
          <p:nvPr/>
        </p:nvSpPr>
        <p:spPr>
          <a:xfrm>
            <a:off x="1983892" y="3420897"/>
            <a:ext cx="133350" cy="161925"/>
          </a:xfrm>
          <a:prstGeom prst="rect">
            <a:avLst/>
          </a:prstGeom>
          <a:blipFill>
            <a:blip r:embed="rId6" cstate="print"/>
            <a:stretch>
              <a:fillRect/>
            </a:stretch>
          </a:blipFill>
        </p:spPr>
        <p:txBody>
          <a:bodyPr wrap="square" lIns="0" tIns="0" rIns="0" bIns="0" rtlCol="0"/>
          <a:lstStyle/>
          <a:p/>
        </p:txBody>
      </p:sp>
      <p:sp>
        <p:nvSpPr>
          <p:cNvPr id="8" name="object 8"/>
          <p:cNvSpPr txBox="1"/>
          <p:nvPr/>
        </p:nvSpPr>
        <p:spPr>
          <a:xfrm>
            <a:off x="355600" y="1084580"/>
            <a:ext cx="4762500" cy="3465829"/>
          </a:xfrm>
          <a:prstGeom prst="rect">
            <a:avLst/>
          </a:prstGeom>
        </p:spPr>
        <p:txBody>
          <a:bodyPr wrap="square" lIns="0" tIns="12700" rIns="0" bIns="0" rtlCol="0" vert="horz">
            <a:spAutoFit/>
          </a:bodyPr>
          <a:lstStyle/>
          <a:p>
            <a:pPr algn="r" marR="68580">
              <a:lnSpc>
                <a:spcPct val="100000"/>
              </a:lnSpc>
              <a:spcBef>
                <a:spcPts val="100"/>
              </a:spcBef>
            </a:pPr>
            <a:r>
              <a:rPr dirty="0" sz="1000">
                <a:solidFill>
                  <a:srgbClr val="010202"/>
                </a:solidFill>
                <a:latin typeface="Times New Roman"/>
                <a:cs typeface="Times New Roman"/>
              </a:rPr>
              <a:t>(8.18)</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00965" marR="82550">
              <a:lnSpc>
                <a:spcPct val="100000"/>
              </a:lnSpc>
            </a:pPr>
            <a:r>
              <a:rPr dirty="0" sz="1000">
                <a:solidFill>
                  <a:srgbClr val="010202"/>
                </a:solidFill>
                <a:latin typeface="Times New Roman"/>
                <a:cs typeface="Times New Roman"/>
              </a:rPr>
              <a:t>i.e., the partial molar enthalpy of ideal gas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mixture of ideal gases equals the molar  enthalpy of pure </a:t>
            </a:r>
            <a:r>
              <a:rPr dirty="0" sz="1000" spc="-5" i="1">
                <a:solidFill>
                  <a:srgbClr val="010202"/>
                </a:solidFill>
                <a:latin typeface="Times New Roman"/>
                <a:cs typeface="Times New Roman"/>
              </a:rPr>
              <a:t>i, </a:t>
            </a:r>
            <a:r>
              <a:rPr dirty="0" sz="1000" spc="-5">
                <a:solidFill>
                  <a:srgbClr val="010202"/>
                </a:solidFill>
                <a:latin typeface="Times New Roman"/>
                <a:cs typeface="Times New Roman"/>
              </a:rPr>
              <a:t>and thus the enthalpy of the gas mixture equals the sum of the  enthalpies of the component gases before mixing,</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algn="r" marR="93980">
              <a:lnSpc>
                <a:spcPct val="100000"/>
              </a:lnSpc>
            </a:pPr>
            <a:r>
              <a:rPr dirty="0" sz="1000">
                <a:solidFill>
                  <a:srgbClr val="010202"/>
                </a:solidFill>
                <a:latin typeface="Times New Roman"/>
                <a:cs typeface="Times New Roman"/>
              </a:rPr>
              <a:t>(8.19)</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300">
              <a:latin typeface="Times New Roman"/>
              <a:cs typeface="Times New Roman"/>
            </a:endParaRPr>
          </a:p>
          <a:p>
            <a:pPr algn="just" marL="101600">
              <a:lnSpc>
                <a:spcPct val="100000"/>
              </a:lnSpc>
            </a:pPr>
            <a:r>
              <a:rPr dirty="0" sz="1000">
                <a:solidFill>
                  <a:srgbClr val="010202"/>
                </a:solidFill>
                <a:latin typeface="Times New Roman"/>
                <a:cs typeface="Times New Roman"/>
              </a:rPr>
              <a:t>where O</a:t>
            </a:r>
            <a:r>
              <a:rPr dirty="0" sz="1000" i="1">
                <a:solidFill>
                  <a:srgbClr val="010202"/>
                </a:solidFill>
                <a:latin typeface="Times New Roman"/>
                <a:cs typeface="Times New Roman"/>
              </a:rPr>
              <a:t>H</a:t>
            </a:r>
            <a:r>
              <a:rPr dirty="0" sz="1000">
                <a:solidFill>
                  <a:srgbClr val="010202"/>
                </a:solidFill>
                <a:latin typeface="Symbol"/>
                <a:cs typeface="Symbol"/>
              </a:rPr>
              <a:t></a:t>
            </a:r>
            <a:r>
              <a:rPr dirty="0" baseline="33333" sz="1125">
                <a:solidFill>
                  <a:srgbClr val="010202"/>
                </a:solidFill>
                <a:latin typeface="Times New Roman"/>
                <a:cs typeface="Times New Roman"/>
              </a:rPr>
              <a:t>mix </a:t>
            </a:r>
            <a:r>
              <a:rPr dirty="0" sz="1000" spc="-5">
                <a:solidFill>
                  <a:srgbClr val="010202"/>
                </a:solidFill>
                <a:latin typeface="Times New Roman"/>
                <a:cs typeface="Times New Roman"/>
              </a:rPr>
              <a:t>is the change in the enthalpy caused by the process of</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mixing.</a:t>
            </a:r>
            <a:endParaRPr sz="1000">
              <a:latin typeface="Times New Roman"/>
              <a:cs typeface="Times New Roman"/>
            </a:endParaRPr>
          </a:p>
          <a:p>
            <a:pPr algn="r" marR="81280">
              <a:lnSpc>
                <a:spcPct val="100000"/>
              </a:lnSpc>
              <a:spcBef>
                <a:spcPts val="225"/>
              </a:spcBef>
              <a:tabLst>
                <a:tab pos="404495" algn="l"/>
              </a:tabLst>
            </a:pPr>
            <a:r>
              <a:rPr dirty="0" sz="1000" spc="-5">
                <a:solidFill>
                  <a:srgbClr val="010202"/>
                </a:solidFill>
                <a:latin typeface="Times New Roman"/>
                <a:cs typeface="Times New Roman"/>
              </a:rPr>
              <a:t>As	is,</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definition,</a:t>
            </a:r>
            <a:r>
              <a:rPr dirty="0" sz="1000" spc="150">
                <a:solidFill>
                  <a:srgbClr val="010202"/>
                </a:solidFill>
                <a:latin typeface="Times New Roman"/>
                <a:cs typeface="Times New Roman"/>
              </a:rPr>
              <a:t> </a:t>
            </a:r>
            <a:r>
              <a:rPr dirty="0" sz="1000">
                <a:solidFill>
                  <a:srgbClr val="010202"/>
                </a:solidFill>
                <a:latin typeface="Times New Roman"/>
                <a:cs typeface="Times New Roman"/>
              </a:rPr>
              <a:t>a</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only</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then,</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Eqs.</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(8.16)</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r" marR="79375">
              <a:lnSpc>
                <a:spcPct val="100000"/>
              </a:lnSpc>
              <a:spcBef>
                <a:spcPts val="525"/>
              </a:spcBef>
              <a:tabLst>
                <a:tab pos="1339850" algn="l"/>
              </a:tabLst>
            </a:pPr>
            <a:r>
              <a:rPr dirty="0" sz="1000">
                <a:solidFill>
                  <a:srgbClr val="010202"/>
                </a:solidFill>
                <a:latin typeface="Times New Roman"/>
                <a:cs typeface="Times New Roman"/>
              </a:rPr>
              <a:t>(8.17)  it  is</a:t>
            </a:r>
            <a:r>
              <a:rPr dirty="0" sz="1000" spc="-35">
                <a:solidFill>
                  <a:srgbClr val="010202"/>
                </a:solidFill>
                <a:latin typeface="Times New Roman"/>
                <a:cs typeface="Times New Roman"/>
              </a:rPr>
              <a:t> </a:t>
            </a:r>
            <a:r>
              <a:rPr dirty="0" sz="1000">
                <a:solidFill>
                  <a:srgbClr val="010202"/>
                </a:solidFill>
                <a:latin typeface="Times New Roman"/>
                <a:cs typeface="Times New Roman"/>
              </a:rPr>
              <a:t>seen</a:t>
            </a:r>
            <a:r>
              <a:rPr dirty="0" sz="1000" spc="155">
                <a:solidFill>
                  <a:srgbClr val="010202"/>
                </a:solidFill>
                <a:latin typeface="Times New Roman"/>
                <a:cs typeface="Times New Roman"/>
              </a:rPr>
              <a:t> </a:t>
            </a:r>
            <a:r>
              <a:rPr dirty="0" sz="1000">
                <a:solidFill>
                  <a:srgbClr val="010202"/>
                </a:solidFill>
                <a:latin typeface="Times New Roman"/>
                <a:cs typeface="Times New Roman"/>
              </a:rPr>
              <a:t>that	</a:t>
            </a:r>
            <a:r>
              <a:rPr dirty="0" sz="1000" spc="-5">
                <a:solidFill>
                  <a:srgbClr val="010202"/>
                </a:solidFill>
                <a:latin typeface="Times New Roman"/>
                <a:cs typeface="Times New Roman"/>
              </a:rPr>
              <a:t>is</a:t>
            </a:r>
            <a:r>
              <a:rPr dirty="0" sz="1000" spc="150">
                <a:solidFill>
                  <a:srgbClr val="010202"/>
                </a:solidFill>
                <a:latin typeface="Times New Roman"/>
                <a:cs typeface="Times New Roman"/>
              </a:rPr>
              <a:t> </a:t>
            </a:r>
            <a:r>
              <a:rPr dirty="0" sz="1000">
                <a:solidFill>
                  <a:srgbClr val="010202"/>
                </a:solidFill>
                <a:latin typeface="Times New Roman"/>
                <a:cs typeface="Times New Roman"/>
              </a:rPr>
              <a:t>a</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only</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addition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being</a:t>
            </a:r>
            <a:endParaRPr sz="1000">
              <a:latin typeface="Times New Roman"/>
              <a:cs typeface="Times New Roman"/>
            </a:endParaRPr>
          </a:p>
          <a:p>
            <a:pPr algn="just" marL="100965" marR="80010">
              <a:lnSpc>
                <a:spcPct val="100000"/>
              </a:lnSpc>
              <a:spcBef>
                <a:spcPts val="525"/>
              </a:spcBef>
            </a:pPr>
            <a:r>
              <a:rPr dirty="0" sz="1000" spc="-5">
                <a:solidFill>
                  <a:srgbClr val="010202"/>
                </a:solidFill>
                <a:latin typeface="Times New Roman"/>
                <a:cs typeface="Times New Roman"/>
              </a:rPr>
              <a:t>independent of composition, </a:t>
            </a:r>
            <a:r>
              <a:rPr dirty="0" sz="1000">
                <a:solidFill>
                  <a:srgbClr val="010202"/>
                </a:solidFill>
                <a:latin typeface="Times New Roman"/>
                <a:cs typeface="Times New Roman"/>
              </a:rPr>
              <a:t>is independent of pressure. The zero heat of mixing </a:t>
            </a:r>
            <a:r>
              <a:rPr dirty="0" sz="1000" spc="-5">
                <a:solidFill>
                  <a:srgbClr val="010202"/>
                </a:solidFill>
                <a:latin typeface="Times New Roman"/>
                <a:cs typeface="Times New Roman"/>
              </a:rPr>
              <a:t>of  </a:t>
            </a:r>
            <a:r>
              <a:rPr dirty="0" sz="1000">
                <a:solidFill>
                  <a:srgbClr val="010202"/>
                </a:solidFill>
                <a:latin typeface="Times New Roman"/>
                <a:cs typeface="Times New Roman"/>
              </a:rPr>
              <a:t>ideal gases is a consequence of the fact that the particles of an ideal gas do not interact  with one</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another.</a:t>
            </a:r>
            <a:endParaRPr sz="1000">
              <a:latin typeface="Times New Roman"/>
              <a:cs typeface="Times New Roman"/>
            </a:endParaRPr>
          </a:p>
          <a:p>
            <a:pPr>
              <a:lnSpc>
                <a:spcPct val="100000"/>
              </a:lnSpc>
              <a:spcBef>
                <a:spcPts val="40"/>
              </a:spcBef>
            </a:pPr>
            <a:endParaRPr sz="1550">
              <a:latin typeface="Times New Roman"/>
              <a:cs typeface="Times New Roman"/>
            </a:endParaRPr>
          </a:p>
          <a:p>
            <a:pPr algn="ctr" marL="12700">
              <a:lnSpc>
                <a:spcPct val="100000"/>
              </a:lnSpc>
            </a:pPr>
            <a:r>
              <a:rPr dirty="0" sz="1000" spc="-5" b="1">
                <a:solidFill>
                  <a:srgbClr val="010202"/>
                </a:solidFill>
                <a:latin typeface="Times New Roman"/>
                <a:cs typeface="Times New Roman"/>
              </a:rPr>
              <a:t>The Gibbs </a:t>
            </a:r>
            <a:r>
              <a:rPr dirty="0" sz="1000" spc="-10" b="1">
                <a:solidFill>
                  <a:srgbClr val="010202"/>
                </a:solidFill>
                <a:latin typeface="Times New Roman"/>
                <a:cs typeface="Times New Roman"/>
              </a:rPr>
              <a:t>Free </a:t>
            </a:r>
            <a:r>
              <a:rPr dirty="0" sz="1000" spc="-5" b="1">
                <a:solidFill>
                  <a:srgbClr val="010202"/>
                </a:solidFill>
                <a:latin typeface="Times New Roman"/>
                <a:cs typeface="Times New Roman"/>
              </a:rPr>
              <a:t>Energy of Mixing of Ideal</a:t>
            </a:r>
            <a:r>
              <a:rPr dirty="0" sz="1000" spc="-15" b="1">
                <a:solidFill>
                  <a:srgbClr val="010202"/>
                </a:solidFill>
                <a:latin typeface="Times New Roman"/>
                <a:cs typeface="Times New Roman"/>
              </a:rPr>
              <a:t> </a:t>
            </a:r>
            <a:r>
              <a:rPr dirty="0" sz="1000" spc="-5" b="1">
                <a:solidFill>
                  <a:srgbClr val="010202"/>
                </a:solidFill>
                <a:latin typeface="Times New Roman"/>
                <a:cs typeface="Times New Roman"/>
              </a:rPr>
              <a:t>Gases</a:t>
            </a:r>
            <a:endParaRPr sz="1000">
              <a:latin typeface="Times New Roman"/>
              <a:cs typeface="Times New Roman"/>
            </a:endParaRPr>
          </a:p>
          <a:p>
            <a:pPr algn="just" marL="100965">
              <a:lnSpc>
                <a:spcPct val="100000"/>
              </a:lnSpc>
              <a:spcBef>
                <a:spcPts val="62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each component gas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mixture of ideal</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gases,</a:t>
            </a:r>
            <a:endParaRPr sz="1000">
              <a:latin typeface="Times New Roman"/>
              <a:cs typeface="Times New Roman"/>
            </a:endParaRPr>
          </a:p>
        </p:txBody>
      </p:sp>
      <p:sp>
        <p:nvSpPr>
          <p:cNvPr id="9" name="object 9"/>
          <p:cNvSpPr/>
          <p:nvPr/>
        </p:nvSpPr>
        <p:spPr>
          <a:xfrm>
            <a:off x="1827212" y="4734407"/>
            <a:ext cx="1400175" cy="209550"/>
          </a:xfrm>
          <a:prstGeom prst="rect">
            <a:avLst/>
          </a:prstGeom>
          <a:blipFill>
            <a:blip r:embed="rId7" cstate="print"/>
            <a:stretch>
              <a:fillRect/>
            </a:stretch>
          </a:blipFill>
        </p:spPr>
        <p:txBody>
          <a:bodyPr wrap="square" lIns="0" tIns="0" rIns="0" bIns="0" rtlCol="0"/>
          <a:lstStyle/>
          <a:p/>
        </p:txBody>
      </p:sp>
      <p:sp>
        <p:nvSpPr>
          <p:cNvPr id="10" name="object 10"/>
          <p:cNvSpPr txBox="1"/>
          <p:nvPr/>
        </p:nvSpPr>
        <p:spPr>
          <a:xfrm>
            <a:off x="444500" y="5146509"/>
            <a:ext cx="219773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for each component gas before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mixing</a:t>
            </a:r>
            <a:endParaRPr sz="1000">
              <a:latin typeface="Times New Roman"/>
              <a:cs typeface="Times New Roman"/>
            </a:endParaRPr>
          </a:p>
        </p:txBody>
      </p:sp>
      <p:sp>
        <p:nvSpPr>
          <p:cNvPr id="11" name="object 11"/>
          <p:cNvSpPr/>
          <p:nvPr/>
        </p:nvSpPr>
        <p:spPr>
          <a:xfrm>
            <a:off x="1827212" y="5508459"/>
            <a:ext cx="1409700" cy="161925"/>
          </a:xfrm>
          <a:prstGeom prst="rect">
            <a:avLst/>
          </a:prstGeom>
          <a:blipFill>
            <a:blip r:embed="rId8" cstate="print"/>
            <a:stretch>
              <a:fillRect/>
            </a:stretch>
          </a:blipFill>
        </p:spPr>
        <p:txBody>
          <a:bodyPr wrap="square" lIns="0" tIns="0" rIns="0" bIns="0" rtlCol="0"/>
          <a:lstStyle/>
          <a:p/>
        </p:txBody>
      </p:sp>
      <p:sp>
        <p:nvSpPr>
          <p:cNvPr id="12" name="object 12"/>
          <p:cNvSpPr txBox="1"/>
          <p:nvPr/>
        </p:nvSpPr>
        <p:spPr>
          <a:xfrm>
            <a:off x="419100" y="5825844"/>
            <a:ext cx="4648835" cy="7296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a:solidFill>
                  <a:srgbClr val="010202"/>
                </a:solidFill>
                <a:latin typeface="Times New Roman"/>
                <a:cs typeface="Times New Roman"/>
              </a:rPr>
              <a:t>where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i </a:t>
            </a:r>
            <a:r>
              <a:rPr dirty="0" sz="1000" spc="-5">
                <a:solidFill>
                  <a:srgbClr val="010202"/>
                </a:solidFill>
                <a:latin typeface="Times New Roman"/>
                <a:cs typeface="Times New Roman"/>
              </a:rPr>
              <a:t>is the partial pressure of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 the gas mixture and </a:t>
            </a:r>
            <a:r>
              <a:rPr dirty="0" sz="1000" spc="-10" i="1">
                <a:solidFill>
                  <a:srgbClr val="010202"/>
                </a:solidFill>
                <a:latin typeface="Times New Roman"/>
                <a:cs typeface="Times New Roman"/>
              </a:rPr>
              <a:t>P</a:t>
            </a:r>
            <a:r>
              <a:rPr dirty="0" baseline="-33333" sz="1125" spc="-15" i="1">
                <a:solidFill>
                  <a:srgbClr val="010202"/>
                </a:solidFill>
                <a:latin typeface="Times New Roman"/>
                <a:cs typeface="Times New Roman"/>
              </a:rPr>
              <a:t>i </a:t>
            </a:r>
            <a:r>
              <a:rPr dirty="0" sz="1000" spc="-5">
                <a:solidFill>
                  <a:srgbClr val="010202"/>
                </a:solidFill>
                <a:latin typeface="Times New Roman"/>
                <a:cs typeface="Times New Roman"/>
              </a:rPr>
              <a:t>is the pressure of the pure  gas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before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mixing.</a:t>
            </a:r>
            <a:endParaRPr sz="1000">
              <a:latin typeface="Times New Roman"/>
              <a:cs typeface="Times New Roman"/>
            </a:endParaRPr>
          </a:p>
          <a:p>
            <a:pPr marL="514350" marR="995044" indent="-349250">
              <a:lnSpc>
                <a:spcPct val="100000"/>
              </a:lnSpc>
            </a:pPr>
            <a:r>
              <a:rPr dirty="0" sz="1000" spc="-5">
                <a:solidFill>
                  <a:srgbClr val="010202"/>
                </a:solidFill>
                <a:latin typeface="Times New Roman"/>
                <a:cs typeface="Times New Roman"/>
              </a:rPr>
              <a:t>The mixing process, being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of state, can be written as  unmixed components (state 1) → mixed components (state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2)</a:t>
            </a:r>
            <a:endParaRPr sz="10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229</a:t>
            </a:r>
            <a:endParaRPr sz="1000">
              <a:latin typeface="Times New Roman"/>
              <a:cs typeface="Times New Roman"/>
            </a:endParaRPr>
          </a:p>
        </p:txBody>
      </p:sp>
      <p:sp>
        <p:nvSpPr>
          <p:cNvPr id="3" name="object 3"/>
          <p:cNvSpPr txBox="1"/>
          <p:nvPr/>
        </p:nvSpPr>
        <p:spPr>
          <a:xfrm>
            <a:off x="4721859" y="122428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(8.20)</a:t>
            </a:r>
            <a:endParaRPr sz="1000">
              <a:latin typeface="Times New Roman"/>
              <a:cs typeface="Times New Roman"/>
            </a:endParaRPr>
          </a:p>
        </p:txBody>
      </p:sp>
      <p:sp>
        <p:nvSpPr>
          <p:cNvPr id="4" name="object 4"/>
          <p:cNvSpPr/>
          <p:nvPr/>
        </p:nvSpPr>
        <p:spPr>
          <a:xfrm>
            <a:off x="1693862" y="2964345"/>
            <a:ext cx="1676400" cy="32385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368249" y="1952652"/>
            <a:ext cx="4750435" cy="2651760"/>
          </a:xfrm>
          <a:prstGeom prst="rect">
            <a:avLst/>
          </a:prstGeom>
        </p:spPr>
        <p:txBody>
          <a:bodyPr wrap="square" lIns="0" tIns="16510" rIns="0" bIns="0" rtlCol="0" vert="horz">
            <a:spAutoFit/>
          </a:bodyPr>
          <a:lstStyle/>
          <a:p>
            <a:pPr marL="88900">
              <a:lnSpc>
                <a:spcPts val="955"/>
              </a:lnSpc>
              <a:spcBef>
                <a:spcPts val="130"/>
              </a:spcBef>
            </a:pPr>
            <a:r>
              <a:rPr dirty="0" sz="1000" spc="-5">
                <a:solidFill>
                  <a:srgbClr val="010202"/>
                </a:solidFill>
                <a:latin typeface="Times New Roman"/>
                <a:cs typeface="Times New Roman"/>
              </a:rPr>
              <a:t>The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55">
                <a:solidFill>
                  <a:srgbClr val="010202"/>
                </a:solidFill>
                <a:latin typeface="Times New Roman"/>
                <a:cs typeface="Times New Roman"/>
              </a:rPr>
              <a:t> </a:t>
            </a:r>
            <a:r>
              <a:rPr dirty="0" sz="1000" spc="-20">
                <a:solidFill>
                  <a:srgbClr val="010202"/>
                </a:solidFill>
                <a:latin typeface="Times New Roman"/>
                <a:cs typeface="Times New Roman"/>
              </a:rPr>
              <a:t>O</a:t>
            </a:r>
            <a:r>
              <a:rPr dirty="0" sz="1000" spc="-20" i="1">
                <a:solidFill>
                  <a:srgbClr val="010202"/>
                </a:solidFill>
                <a:latin typeface="Times New Roman"/>
                <a:cs typeface="Times New Roman"/>
              </a:rPr>
              <a:t>G</a:t>
            </a:r>
            <a:r>
              <a:rPr dirty="0" sz="1000" spc="-20" i="1">
                <a:solidFill>
                  <a:srgbClr val="010202"/>
                </a:solidFill>
                <a:latin typeface="Symbol"/>
                <a:cs typeface="Symbol"/>
              </a:rPr>
              <a:t></a:t>
            </a:r>
            <a:r>
              <a:rPr dirty="0" baseline="33333" sz="1125" spc="-30">
                <a:solidFill>
                  <a:srgbClr val="010202"/>
                </a:solidFill>
                <a:latin typeface="Times New Roman"/>
                <a:cs typeface="Times New Roman"/>
              </a:rPr>
              <a:t>mix</a:t>
            </a:r>
            <a:r>
              <a:rPr dirty="0" baseline="33333" sz="1125" spc="82">
                <a:solidFill>
                  <a:srgbClr val="010202"/>
                </a:solidFill>
                <a:latin typeface="Times New Roman"/>
                <a:cs typeface="Times New Roman"/>
              </a:rPr>
              <a:t> </a:t>
            </a:r>
            <a:r>
              <a:rPr dirty="0" sz="1000" spc="-5">
                <a:solidFill>
                  <a:srgbClr val="010202"/>
                </a:solidFill>
                <a:latin typeface="Times New Roman"/>
                <a:cs typeface="Times New Roman"/>
              </a:rPr>
              <a:t>depends,</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55">
                <a:solidFill>
                  <a:srgbClr val="010202"/>
                </a:solidFill>
                <a:latin typeface="Times New Roman"/>
                <a:cs typeface="Times New Roman"/>
              </a:rPr>
              <a:t> </a:t>
            </a:r>
            <a:r>
              <a:rPr dirty="0" sz="1000" i="1">
                <a:solidFill>
                  <a:srgbClr val="010202"/>
                </a:solidFill>
                <a:latin typeface="Times New Roman"/>
                <a:cs typeface="Times New Roman"/>
              </a:rPr>
              <a:t>p</a:t>
            </a:r>
            <a:r>
              <a:rPr dirty="0" sz="1000" spc="12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160">
                <a:solidFill>
                  <a:srgbClr val="010202"/>
                </a:solidFill>
                <a:latin typeface="Times New Roman"/>
                <a:cs typeface="Times New Roman"/>
              </a:rPr>
              <a:t> </a:t>
            </a:r>
            <a:r>
              <a:rPr dirty="0" sz="1000" i="1">
                <a:solidFill>
                  <a:srgbClr val="010202"/>
                </a:solidFill>
                <a:latin typeface="Times New Roman"/>
                <a:cs typeface="Times New Roman"/>
              </a:rPr>
              <a:t>p</a:t>
            </a:r>
            <a:r>
              <a:rPr dirty="0" sz="1000" spc="114" i="1">
                <a:solidFill>
                  <a:srgbClr val="010202"/>
                </a:solidFill>
                <a:latin typeface="Times New Roman"/>
                <a:cs typeface="Times New Roman"/>
              </a:rPr>
              <a:t> </a:t>
            </a:r>
            <a:r>
              <a:rPr dirty="0" sz="1000">
                <a:solidFill>
                  <a:srgbClr val="010202"/>
                </a:solidFill>
                <a:latin typeface="Times New Roman"/>
                <a:cs typeface="Times New Roman"/>
              </a:rPr>
              <a:t>for</a:t>
            </a:r>
            <a:r>
              <a:rPr dirty="0" sz="1000" spc="160">
                <a:solidFill>
                  <a:srgbClr val="010202"/>
                </a:solidFill>
                <a:latin typeface="Times New Roman"/>
                <a:cs typeface="Times New Roman"/>
              </a:rPr>
              <a:t> </a:t>
            </a:r>
            <a:r>
              <a:rPr dirty="0" sz="1000">
                <a:solidFill>
                  <a:srgbClr val="010202"/>
                </a:solidFill>
                <a:latin typeface="Times New Roman"/>
                <a:cs typeface="Times New Roman"/>
              </a:rPr>
              <a:t>each</a:t>
            </a:r>
            <a:r>
              <a:rPr dirty="0" sz="1000" spc="160">
                <a:solidFill>
                  <a:srgbClr val="010202"/>
                </a:solidFill>
                <a:latin typeface="Times New Roman"/>
                <a:cs typeface="Times New Roman"/>
              </a:rPr>
              <a:t> </a:t>
            </a:r>
            <a:r>
              <a:rPr dirty="0" sz="1000">
                <a:solidFill>
                  <a:srgbClr val="010202"/>
                </a:solidFill>
                <a:latin typeface="Times New Roman"/>
                <a:cs typeface="Times New Roman"/>
              </a:rPr>
              <a:t>gas.</a:t>
            </a:r>
            <a:r>
              <a:rPr dirty="0" sz="1000" spc="160">
                <a:solidFill>
                  <a:srgbClr val="010202"/>
                </a:solidFill>
                <a:latin typeface="Times New Roman"/>
                <a:cs typeface="Times New Roman"/>
              </a:rPr>
              <a:t> </a:t>
            </a:r>
            <a:r>
              <a:rPr dirty="0" sz="1000">
                <a:solidFill>
                  <a:srgbClr val="010202"/>
                </a:solidFill>
                <a:latin typeface="Times New Roman"/>
                <a:cs typeface="Times New Roman"/>
              </a:rPr>
              <a:t>If,</a:t>
            </a:r>
            <a:r>
              <a:rPr dirty="0" sz="1000" spc="155">
                <a:solidFill>
                  <a:srgbClr val="010202"/>
                </a:solidFill>
                <a:latin typeface="Times New Roman"/>
                <a:cs typeface="Times New Roman"/>
              </a:rPr>
              <a:t> </a:t>
            </a:r>
            <a:r>
              <a:rPr dirty="0" sz="1000">
                <a:solidFill>
                  <a:srgbClr val="010202"/>
                </a:solidFill>
                <a:latin typeface="Times New Roman"/>
                <a:cs typeface="Times New Roman"/>
              </a:rPr>
              <a:t>before</a:t>
            </a:r>
            <a:endParaRPr sz="1000">
              <a:latin typeface="Times New Roman"/>
              <a:cs typeface="Times New Roman"/>
            </a:endParaRPr>
          </a:p>
          <a:p>
            <a:pPr marL="2958465">
              <a:lnSpc>
                <a:spcPts val="635"/>
              </a:lnSpc>
              <a:tabLst>
                <a:tab pos="3336290" algn="l"/>
              </a:tabLst>
            </a:pPr>
            <a:r>
              <a:rPr dirty="0" sz="750" spc="5" i="1">
                <a:solidFill>
                  <a:srgbClr val="010202"/>
                </a:solidFill>
                <a:latin typeface="Times New Roman"/>
                <a:cs typeface="Times New Roman"/>
              </a:rPr>
              <a:t>i	i</a:t>
            </a:r>
            <a:endParaRPr sz="750">
              <a:latin typeface="Times New Roman"/>
              <a:cs typeface="Times New Roman"/>
            </a:endParaRPr>
          </a:p>
          <a:p>
            <a:pPr marL="88900">
              <a:lnSpc>
                <a:spcPts val="1185"/>
              </a:lnSpc>
            </a:pPr>
            <a:r>
              <a:rPr dirty="0" sz="1000" spc="-5">
                <a:solidFill>
                  <a:srgbClr val="010202"/>
                </a:solidFill>
                <a:latin typeface="Times New Roman"/>
                <a:cs typeface="Times New Roman"/>
              </a:rPr>
              <a:t>mixing,</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gases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all</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same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if</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j</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k</a:t>
            </a:r>
            <a:r>
              <a:rPr dirty="0" sz="1000" spc="-5" i="1">
                <a:solidFill>
                  <a:srgbClr val="010202"/>
                </a:solidFill>
                <a:latin typeface="Times New Roman"/>
                <a:cs typeface="Times New Roman"/>
              </a:rPr>
              <a:t>=…</a:t>
            </a:r>
            <a:r>
              <a:rPr dirty="0" sz="1000" spc="45" i="1">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mixing</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carried</a:t>
            </a:r>
            <a:endParaRPr sz="1000">
              <a:latin typeface="Times New Roman"/>
              <a:cs typeface="Times New Roman"/>
            </a:endParaRPr>
          </a:p>
          <a:p>
            <a:pPr marL="88900" marR="81280" indent="-635">
              <a:lnSpc>
                <a:spcPct val="130900"/>
              </a:lnSpc>
            </a:pPr>
            <a:r>
              <a:rPr dirty="0" sz="1000">
                <a:solidFill>
                  <a:srgbClr val="010202"/>
                </a:solidFill>
                <a:latin typeface="Times New Roman"/>
                <a:cs typeface="Times New Roman"/>
              </a:rPr>
              <a:t>out at total constant volume such that the total pressure of the mixture,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mix</a:t>
            </a:r>
            <a:r>
              <a:rPr dirty="0" sz="1000">
                <a:solidFill>
                  <a:srgbClr val="010202"/>
                </a:solidFill>
                <a:latin typeface="Times New Roman"/>
                <a:cs typeface="Times New Roman"/>
              </a:rPr>
              <a:t>, </a:t>
            </a:r>
            <a:r>
              <a:rPr dirty="0" sz="1000" spc="-5">
                <a:solidFill>
                  <a:srgbClr val="010202"/>
                </a:solidFill>
                <a:latin typeface="Times New Roman"/>
                <a:cs typeface="Times New Roman"/>
              </a:rPr>
              <a:t>equals the  initial pressures of the gases before mixing, then, as</a:t>
            </a:r>
            <a:r>
              <a:rPr dirty="0" sz="1000" spc="-1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endParaRPr baseline="-33333" sz="1125">
              <a:latin typeface="Times New Roman"/>
              <a:cs typeface="Times New Roman"/>
            </a:endParaRPr>
          </a:p>
          <a:p>
            <a:pPr>
              <a:lnSpc>
                <a:spcPct val="100000"/>
              </a:lnSpc>
            </a:pPr>
            <a:endParaRPr sz="1500">
              <a:latin typeface="Times New Roman"/>
              <a:cs typeface="Times New Roman"/>
            </a:endParaRPr>
          </a:p>
          <a:p>
            <a:pPr algn="r" marR="69215">
              <a:lnSpc>
                <a:spcPct val="100000"/>
              </a:lnSpc>
              <a:spcBef>
                <a:spcPts val="1145"/>
              </a:spcBef>
            </a:pPr>
            <a:r>
              <a:rPr dirty="0" sz="1000">
                <a:solidFill>
                  <a:srgbClr val="010202"/>
                </a:solidFill>
                <a:latin typeface="Times New Roman"/>
                <a:cs typeface="Times New Roman"/>
              </a:rPr>
              <a:t>(8.21)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300">
              <a:latin typeface="Times New Roman"/>
              <a:cs typeface="Times New Roman"/>
            </a:endParaRPr>
          </a:p>
          <a:p>
            <a:pPr marL="88900">
              <a:lnSpc>
                <a:spcPts val="955"/>
              </a:lnSpc>
              <a:spcBef>
                <a:spcPts val="5"/>
              </a:spcBef>
            </a:pPr>
            <a:r>
              <a:rPr dirty="0" sz="1000" spc="-5">
                <a:solidFill>
                  <a:srgbClr val="010202"/>
                </a:solidFill>
                <a:latin typeface="Times New Roman"/>
                <a:cs typeface="Times New Roman"/>
              </a:rPr>
              <a:t>As</a:t>
            </a:r>
            <a:r>
              <a:rPr dirty="0" sz="1000" spc="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55">
                <a:solidFill>
                  <a:srgbClr val="010202"/>
                </a:solidFill>
                <a:latin typeface="Times New Roman"/>
                <a:cs typeface="Times New Roman"/>
              </a:rPr>
              <a:t> </a:t>
            </a:r>
            <a:r>
              <a:rPr dirty="0" sz="100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i="1">
                <a:solidFill>
                  <a:srgbClr val="010202"/>
                </a:solidFill>
                <a:latin typeface="Times New Roman"/>
                <a:cs typeface="Times New Roman"/>
              </a:rPr>
              <a:t>X </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55">
                <a:solidFill>
                  <a:srgbClr val="010202"/>
                </a:solidFill>
                <a:latin typeface="Times New Roman"/>
                <a:cs typeface="Times New Roman"/>
              </a:rPr>
              <a:t> </a:t>
            </a:r>
            <a:r>
              <a:rPr dirty="0" sz="1000">
                <a:solidFill>
                  <a:srgbClr val="010202"/>
                </a:solidFill>
                <a:latin typeface="Times New Roman"/>
                <a:cs typeface="Times New Roman"/>
              </a:rPr>
              <a:t>less</a:t>
            </a:r>
            <a:r>
              <a:rPr dirty="0" sz="1000" spc="5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unity,</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O</a:t>
            </a:r>
            <a:r>
              <a:rPr dirty="0" sz="1000" spc="-20" i="1">
                <a:solidFill>
                  <a:srgbClr val="010202"/>
                </a:solidFill>
                <a:latin typeface="Times New Roman"/>
                <a:cs typeface="Times New Roman"/>
              </a:rPr>
              <a:t>G</a:t>
            </a:r>
            <a:r>
              <a:rPr dirty="0" sz="1000" spc="-20" i="1">
                <a:solidFill>
                  <a:srgbClr val="010202"/>
                </a:solidFill>
                <a:latin typeface="Symbol"/>
                <a:cs typeface="Symbol"/>
              </a:rPr>
              <a:t></a:t>
            </a:r>
            <a:r>
              <a:rPr dirty="0" baseline="33333" sz="1125" spc="-30">
                <a:solidFill>
                  <a:srgbClr val="010202"/>
                </a:solidFill>
                <a:latin typeface="Times New Roman"/>
                <a:cs typeface="Times New Roman"/>
              </a:rPr>
              <a:t>mix</a:t>
            </a:r>
            <a:r>
              <a:rPr dirty="0" baseline="33333" sz="1125" spc="179">
                <a:solidFill>
                  <a:srgbClr val="010202"/>
                </a:solidFill>
                <a:latin typeface="Times New Roman"/>
                <a:cs typeface="Times New Roman"/>
              </a:rPr>
              <a:t> </a:t>
            </a:r>
            <a:r>
              <a:rPr dirty="0" sz="1000">
                <a:solidFill>
                  <a:srgbClr val="010202"/>
                </a:solidFill>
                <a:latin typeface="Times New Roman"/>
                <a:cs typeface="Times New Roman"/>
              </a:rPr>
              <a:t>is</a:t>
            </a:r>
            <a:r>
              <a:rPr dirty="0" sz="1000" spc="60">
                <a:solidFill>
                  <a:srgbClr val="010202"/>
                </a:solidFill>
                <a:latin typeface="Times New Roman"/>
                <a:cs typeface="Times New Roman"/>
              </a:rPr>
              <a:t> </a:t>
            </a:r>
            <a:r>
              <a:rPr dirty="0" sz="1000">
                <a:solidFill>
                  <a:srgbClr val="010202"/>
                </a:solidFill>
                <a:latin typeface="Times New Roman"/>
                <a:cs typeface="Times New Roman"/>
              </a:rPr>
              <a:t>a</a:t>
            </a:r>
            <a:r>
              <a:rPr dirty="0" sz="1000" spc="60">
                <a:solidFill>
                  <a:srgbClr val="010202"/>
                </a:solidFill>
                <a:latin typeface="Times New Roman"/>
                <a:cs typeface="Times New Roman"/>
              </a:rPr>
              <a:t> </a:t>
            </a:r>
            <a:r>
              <a:rPr dirty="0" sz="1000">
                <a:solidFill>
                  <a:srgbClr val="010202"/>
                </a:solidFill>
                <a:latin typeface="Times New Roman"/>
                <a:cs typeface="Times New Roman"/>
              </a:rPr>
              <a:t>negative</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quantity,</a:t>
            </a:r>
            <a:r>
              <a:rPr dirty="0" sz="1000" spc="6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55">
                <a:solidFill>
                  <a:srgbClr val="010202"/>
                </a:solidFill>
                <a:latin typeface="Times New Roman"/>
                <a:cs typeface="Times New Roman"/>
              </a:rPr>
              <a:t> </a:t>
            </a:r>
            <a:r>
              <a:rPr dirty="0" sz="1000">
                <a:solidFill>
                  <a:srgbClr val="010202"/>
                </a:solidFill>
                <a:latin typeface="Times New Roman"/>
                <a:cs typeface="Times New Roman"/>
              </a:rPr>
              <a:t>corresponds</a:t>
            </a:r>
            <a:endParaRPr sz="1000">
              <a:latin typeface="Times New Roman"/>
              <a:cs typeface="Times New Roman"/>
            </a:endParaRPr>
          </a:p>
          <a:p>
            <a:pPr marL="1049655">
              <a:lnSpc>
                <a:spcPts val="635"/>
              </a:lnSpc>
            </a:pPr>
            <a:r>
              <a:rPr dirty="0" sz="750" spc="5" i="1">
                <a:solidFill>
                  <a:srgbClr val="010202"/>
                </a:solidFill>
                <a:latin typeface="Times New Roman"/>
                <a:cs typeface="Times New Roman"/>
              </a:rPr>
              <a:t>i</a:t>
            </a:r>
            <a:endParaRPr sz="750">
              <a:latin typeface="Times New Roman"/>
              <a:cs typeface="Times New Roman"/>
            </a:endParaRPr>
          </a:p>
          <a:p>
            <a:pPr marL="88900">
              <a:lnSpc>
                <a:spcPts val="1185"/>
              </a:lnSpc>
            </a:pPr>
            <a:r>
              <a:rPr dirty="0" sz="1000" spc="-5">
                <a:solidFill>
                  <a:srgbClr val="010202"/>
                </a:solidFill>
                <a:latin typeface="Times New Roman"/>
                <a:cs typeface="Times New Roman"/>
              </a:rPr>
              <a:t>with the fact that the mixing of gases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spontaneous</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nSpc>
                <a:spcPct val="100000"/>
              </a:lnSpc>
              <a:spcBef>
                <a:spcPts val="35"/>
              </a:spcBef>
            </a:pPr>
            <a:endParaRPr sz="1550">
              <a:latin typeface="Times New Roman"/>
              <a:cs typeface="Times New Roman"/>
            </a:endParaRPr>
          </a:p>
          <a:p>
            <a:pPr algn="ctr">
              <a:lnSpc>
                <a:spcPct val="100000"/>
              </a:lnSpc>
            </a:pPr>
            <a:r>
              <a:rPr dirty="0" sz="1000" spc="-5" b="1">
                <a:solidFill>
                  <a:srgbClr val="010202"/>
                </a:solidFill>
                <a:latin typeface="Times New Roman"/>
                <a:cs typeface="Times New Roman"/>
              </a:rPr>
              <a:t>The </a:t>
            </a:r>
            <a:r>
              <a:rPr dirty="0" sz="1000" spc="-10" b="1">
                <a:solidFill>
                  <a:srgbClr val="010202"/>
                </a:solidFill>
                <a:latin typeface="Times New Roman"/>
                <a:cs typeface="Times New Roman"/>
              </a:rPr>
              <a:t>Entropy </a:t>
            </a:r>
            <a:r>
              <a:rPr dirty="0" sz="1000" spc="-5" b="1">
                <a:solidFill>
                  <a:srgbClr val="010202"/>
                </a:solidFill>
                <a:latin typeface="Times New Roman"/>
                <a:cs typeface="Times New Roman"/>
              </a:rPr>
              <a:t>of Mixing of Ideal</a:t>
            </a:r>
            <a:r>
              <a:rPr dirty="0" sz="1000" spc="-10" b="1">
                <a:solidFill>
                  <a:srgbClr val="010202"/>
                </a:solidFill>
                <a:latin typeface="Times New Roman"/>
                <a:cs typeface="Times New Roman"/>
              </a:rPr>
              <a:t> </a:t>
            </a:r>
            <a:r>
              <a:rPr dirty="0" sz="1000" spc="-5" b="1">
                <a:solidFill>
                  <a:srgbClr val="010202"/>
                </a:solidFill>
                <a:latin typeface="Times New Roman"/>
                <a:cs typeface="Times New Roman"/>
              </a:rPr>
              <a:t>Gases</a:t>
            </a:r>
            <a:endParaRPr sz="1000">
              <a:latin typeface="Times New Roman"/>
              <a:cs typeface="Times New Roman"/>
            </a:endParaRPr>
          </a:p>
          <a:p>
            <a:pPr marL="88900">
              <a:lnSpc>
                <a:spcPct val="100000"/>
              </a:lnSpc>
              <a:spcBef>
                <a:spcPts val="894"/>
              </a:spcBef>
            </a:pPr>
            <a:r>
              <a:rPr dirty="0" sz="1000" spc="-5">
                <a:solidFill>
                  <a:srgbClr val="010202"/>
                </a:solidFill>
                <a:latin typeface="Times New Roman"/>
                <a:cs typeface="Times New Roman"/>
              </a:rPr>
              <a:t>As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H</a:t>
            </a:r>
            <a:r>
              <a:rPr dirty="0" sz="1000" spc="-15" i="1">
                <a:solidFill>
                  <a:srgbClr val="010202"/>
                </a:solidFill>
                <a:latin typeface="Symbol"/>
                <a:cs typeface="Symbol"/>
              </a:rPr>
              <a:t></a:t>
            </a:r>
            <a:r>
              <a:rPr dirty="0" baseline="33333" sz="1125" spc="-22">
                <a:solidFill>
                  <a:srgbClr val="010202"/>
                </a:solidFill>
                <a:latin typeface="Times New Roman"/>
                <a:cs typeface="Times New Roman"/>
              </a:rPr>
              <a:t>mix</a:t>
            </a:r>
            <a:r>
              <a:rPr dirty="0" sz="1000" spc="-15">
                <a:solidFill>
                  <a:srgbClr val="010202"/>
                </a:solidFill>
                <a:latin typeface="Times New Roman"/>
                <a:cs typeface="Times New Roman"/>
              </a:rPr>
              <a:t>=0</a:t>
            </a:r>
            <a:r>
              <a:rPr dirty="0" sz="1000">
                <a:solidFill>
                  <a:srgbClr val="010202"/>
                </a:solidFill>
                <a:latin typeface="Times New Roman"/>
                <a:cs typeface="Times New Roman"/>
              </a:rPr>
              <a:t> and</a:t>
            </a:r>
            <a:endParaRPr sz="1000">
              <a:latin typeface="Times New Roman"/>
              <a:cs typeface="Times New Roman"/>
            </a:endParaRPr>
          </a:p>
        </p:txBody>
      </p:sp>
      <p:sp>
        <p:nvSpPr>
          <p:cNvPr id="6" name="object 6"/>
          <p:cNvSpPr txBox="1"/>
          <p:nvPr/>
        </p:nvSpPr>
        <p:spPr>
          <a:xfrm>
            <a:off x="444500" y="5113972"/>
            <a:ext cx="2444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7" name="object 7"/>
          <p:cNvSpPr/>
          <p:nvPr/>
        </p:nvSpPr>
        <p:spPr>
          <a:xfrm>
            <a:off x="1793875" y="5466397"/>
            <a:ext cx="1466850" cy="342900"/>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4721859" y="5583872"/>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(8.22)</a:t>
            </a:r>
            <a:endParaRPr sz="1000">
              <a:latin typeface="Times New Roman"/>
              <a:cs typeface="Times New Roman"/>
            </a:endParaRPr>
          </a:p>
        </p:txBody>
      </p:sp>
      <p:sp>
        <p:nvSpPr>
          <p:cNvPr id="9" name="object 9"/>
          <p:cNvSpPr txBox="1"/>
          <p:nvPr/>
        </p:nvSpPr>
        <p:spPr>
          <a:xfrm>
            <a:off x="419100" y="6053771"/>
            <a:ext cx="1455420" cy="177800"/>
          </a:xfrm>
          <a:prstGeom prst="rect">
            <a:avLst/>
          </a:prstGeom>
        </p:spPr>
        <p:txBody>
          <a:bodyPr wrap="square" lIns="0" tIns="12700" rIns="0" bIns="0" rtlCol="0" vert="horz">
            <a:spAutoFit/>
          </a:bodyPr>
          <a:lstStyle/>
          <a:p>
            <a:pPr marL="38100">
              <a:lnSpc>
                <a:spcPct val="100000"/>
              </a:lnSpc>
              <a:spcBef>
                <a:spcPts val="100"/>
              </a:spcBef>
            </a:pPr>
            <a:r>
              <a:rPr dirty="0" sz="1000" spc="-15">
                <a:solidFill>
                  <a:srgbClr val="010202"/>
                </a:solidFill>
                <a:latin typeface="Times New Roman"/>
                <a:cs typeface="Times New Roman"/>
              </a:rPr>
              <a:t>or, </a:t>
            </a:r>
            <a:r>
              <a:rPr dirty="0" sz="1000">
                <a:solidFill>
                  <a:srgbClr val="010202"/>
                </a:solidFill>
                <a:latin typeface="Times New Roman"/>
                <a:cs typeface="Times New Roman"/>
              </a:rPr>
              <a:t>if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j</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k</a:t>
            </a:r>
            <a:r>
              <a:rPr dirty="0" sz="1000" spc="-5" i="1">
                <a:solidFill>
                  <a:srgbClr val="010202"/>
                </a:solidFill>
                <a:latin typeface="Times New Roman"/>
                <a:cs typeface="Times New Roman"/>
              </a:rPr>
              <a:t>=…=P</a:t>
            </a:r>
            <a:r>
              <a:rPr dirty="0" sz="1000" spc="-65" i="1">
                <a:solidFill>
                  <a:srgbClr val="010202"/>
                </a:solidFill>
                <a:latin typeface="Times New Roman"/>
                <a:cs typeface="Times New Roman"/>
              </a:rPr>
              <a:t> </a:t>
            </a:r>
            <a:r>
              <a:rPr dirty="0" sz="1000">
                <a:solidFill>
                  <a:srgbClr val="010202"/>
                </a:solidFill>
                <a:latin typeface="Times New Roman"/>
                <a:cs typeface="Times New Roman"/>
              </a:rPr>
              <a:t>then</a:t>
            </a:r>
            <a:endParaRPr sz="1000">
              <a:latin typeface="Times New Roman"/>
              <a:cs typeface="Times New Roman"/>
            </a:endParaRPr>
          </a:p>
        </p:txBody>
      </p:sp>
      <p:sp>
        <p:nvSpPr>
          <p:cNvPr id="10" name="object 10"/>
          <p:cNvSpPr/>
          <p:nvPr/>
        </p:nvSpPr>
        <p:spPr>
          <a:xfrm>
            <a:off x="1689100" y="6462864"/>
            <a:ext cx="1685925" cy="323850"/>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444500" y="6570815"/>
            <a:ext cx="4610100" cy="800100"/>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(8.23)</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 marR="18415">
              <a:lnSpc>
                <a:spcPct val="100000"/>
              </a:lnSpc>
            </a:pPr>
            <a:r>
              <a:rPr dirty="0" sz="1000">
                <a:solidFill>
                  <a:srgbClr val="010202"/>
                </a:solidFill>
                <a:latin typeface="Times New Roman"/>
                <a:cs typeface="Times New Roman"/>
              </a:rPr>
              <a:t>which is seen to be positive, in accord with the fact that the mixing of gases is</a:t>
            </a:r>
            <a:r>
              <a:rPr dirty="0" sz="1000" spc="-20">
                <a:solidFill>
                  <a:srgbClr val="010202"/>
                </a:solidFill>
                <a:latin typeface="Times New Roman"/>
                <a:cs typeface="Times New Roman"/>
              </a:rPr>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spontaneous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p:txBody>
      </p:sp>
      <p:sp>
        <p:nvSpPr>
          <p:cNvPr id="12" name="object 12"/>
          <p:cNvSpPr txBox="1"/>
          <p:nvPr/>
        </p:nvSpPr>
        <p:spPr>
          <a:xfrm>
            <a:off x="453008" y="63077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3" name="object 13"/>
          <p:cNvSpPr/>
          <p:nvPr/>
        </p:nvSpPr>
        <p:spPr>
          <a:xfrm>
            <a:off x="1148816" y="830262"/>
            <a:ext cx="3095624" cy="1057275"/>
          </a:xfrm>
          <a:prstGeom prst="rect">
            <a:avLst/>
          </a:prstGeom>
          <a:blipFill>
            <a:blip r:embed="rId5" cstate="print"/>
            <a:stretch>
              <a:fillRect/>
            </a:stretch>
          </a:blipFill>
        </p:spPr>
        <p:txBody>
          <a:bodyPr wrap="square" lIns="0" tIns="0" rIns="0" bIns="0" rtlCol="0"/>
          <a:lstStyle/>
          <a:p/>
        </p:txBody>
      </p:sp>
      <p:sp>
        <p:nvSpPr>
          <p:cNvPr id="14" name="object 14"/>
          <p:cNvSpPr/>
          <p:nvPr/>
        </p:nvSpPr>
        <p:spPr>
          <a:xfrm>
            <a:off x="1801253" y="4805048"/>
            <a:ext cx="1463040" cy="125672"/>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428" y="403225"/>
            <a:ext cx="4599305" cy="180467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230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349885">
              <a:lnSpc>
                <a:spcPct val="100000"/>
              </a:lnSpc>
              <a:spcBef>
                <a:spcPts val="785"/>
              </a:spcBef>
            </a:pPr>
            <a:r>
              <a:rPr dirty="0" sz="1000" b="1">
                <a:solidFill>
                  <a:srgbClr val="010202"/>
                </a:solidFill>
                <a:latin typeface="Times New Roman"/>
                <a:cs typeface="Times New Roman"/>
              </a:rPr>
              <a:t>8.7 THE THERMODYNAMIC </a:t>
            </a:r>
            <a:r>
              <a:rPr dirty="0" sz="1000" spc="-10" b="1">
                <a:solidFill>
                  <a:srgbClr val="010202"/>
                </a:solidFill>
                <a:latin typeface="Times New Roman"/>
                <a:cs typeface="Times New Roman"/>
              </a:rPr>
              <a:t>TREATMENT </a:t>
            </a:r>
            <a:r>
              <a:rPr dirty="0" sz="1000" b="1">
                <a:solidFill>
                  <a:srgbClr val="010202"/>
                </a:solidFill>
                <a:latin typeface="Times New Roman"/>
                <a:cs typeface="Times New Roman"/>
              </a:rPr>
              <a:t>OF </a:t>
            </a:r>
            <a:r>
              <a:rPr dirty="0" sz="1000" spc="-5" b="1">
                <a:solidFill>
                  <a:srgbClr val="010202"/>
                </a:solidFill>
                <a:latin typeface="Times New Roman"/>
                <a:cs typeface="Times New Roman"/>
              </a:rPr>
              <a:t>NONIDEAL</a:t>
            </a:r>
            <a:r>
              <a:rPr dirty="0" sz="1000" spc="-125" b="1">
                <a:solidFill>
                  <a:srgbClr val="010202"/>
                </a:solidFill>
                <a:latin typeface="Times New Roman"/>
                <a:cs typeface="Times New Roman"/>
              </a:rPr>
              <a:t> </a:t>
            </a:r>
            <a:r>
              <a:rPr dirty="0" sz="1000" b="1">
                <a:solidFill>
                  <a:srgbClr val="010202"/>
                </a:solidFill>
                <a:latin typeface="Times New Roman"/>
                <a:cs typeface="Times New Roman"/>
              </a:rPr>
              <a:t>GASES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5080">
              <a:lnSpc>
                <a:spcPct val="100000"/>
              </a:lnSpc>
              <a:spcBef>
                <a:spcPts val="5"/>
              </a:spcBef>
            </a:pPr>
            <a:r>
              <a:rPr dirty="0" sz="1000">
                <a:solidFill>
                  <a:srgbClr val="010202"/>
                </a:solidFill>
                <a:latin typeface="Times New Roman"/>
                <a:cs typeface="Times New Roman"/>
              </a:rPr>
              <a:t>Eq. (8.10) showed that, at any temperature,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an ideal gas is  a linear function of the logarithm of the pressure of the gas. This property arises from the  ideal gas law which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used in the derivation of Eq. (8.10), and thus, if the gas is </a:t>
            </a:r>
            <a:r>
              <a:rPr dirty="0" sz="1000" spc="-5">
                <a:solidFill>
                  <a:srgbClr val="010202"/>
                </a:solidFill>
                <a:latin typeface="Times New Roman"/>
                <a:cs typeface="Times New Roman"/>
              </a:rPr>
              <a:t>not  </a:t>
            </a:r>
            <a:r>
              <a:rPr dirty="0" sz="1000">
                <a:solidFill>
                  <a:srgbClr val="010202"/>
                </a:solidFill>
                <a:latin typeface="Times New Roman"/>
                <a:cs typeface="Times New Roman"/>
              </a:rPr>
              <a:t>ideal, then the relationship between the logarithm of the pressure of the gas and its </a:t>
            </a:r>
            <a:r>
              <a:rPr dirty="0" sz="1000" spc="-5">
                <a:solidFill>
                  <a:srgbClr val="010202"/>
                </a:solidFill>
                <a:latin typeface="Times New Roman"/>
                <a:cs typeface="Times New Roman"/>
              </a:rPr>
              <a:t>molar  </a:t>
            </a: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is not </a:t>
            </a:r>
            <a:r>
              <a:rPr dirty="0" sz="1000" spc="-10">
                <a:solidFill>
                  <a:srgbClr val="010202"/>
                </a:solidFill>
                <a:latin typeface="Times New Roman"/>
                <a:cs typeface="Times New Roman"/>
              </a:rPr>
              <a:t>linear. However, </a:t>
            </a:r>
            <a:r>
              <a:rPr dirty="0" sz="1000">
                <a:solidFill>
                  <a:srgbClr val="010202"/>
                </a:solidFill>
                <a:latin typeface="Times New Roman"/>
                <a:cs typeface="Times New Roman"/>
              </a:rPr>
              <a:t>in view of the simple form of Eq. (8.10), a  function is invented which, when used in place of pressure in Eq. (8.10), gives a </a:t>
            </a:r>
            <a:r>
              <a:rPr dirty="0" sz="1000" spc="-5">
                <a:solidFill>
                  <a:srgbClr val="010202"/>
                </a:solidFill>
                <a:latin typeface="Times New Roman"/>
                <a:cs typeface="Times New Roman"/>
              </a:rPr>
              <a:t>linear  </a:t>
            </a:r>
            <a:r>
              <a:rPr dirty="0" sz="1000">
                <a:solidFill>
                  <a:srgbClr val="010202"/>
                </a:solidFill>
                <a:latin typeface="Times New Roman"/>
                <a:cs typeface="Times New Roman"/>
              </a:rPr>
              <a:t>relationship between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an nonideal gas and the logarithm </a:t>
            </a:r>
            <a:r>
              <a:rPr dirty="0" sz="1000" spc="-5">
                <a:solidFill>
                  <a:srgbClr val="010202"/>
                </a:solidFill>
                <a:latin typeface="Times New Roman"/>
                <a:cs typeface="Times New Roman"/>
              </a:rPr>
              <a:t>of  the function. This function is called the </a:t>
            </a:r>
            <a:r>
              <a:rPr dirty="0" sz="1000" spc="-15" i="1">
                <a:solidFill>
                  <a:srgbClr val="010202"/>
                </a:solidFill>
                <a:latin typeface="Times New Roman"/>
                <a:cs typeface="Times New Roman"/>
              </a:rPr>
              <a:t>fugacity, </a:t>
            </a:r>
            <a:r>
              <a:rPr dirty="0" sz="1000" spc="-5" i="1">
                <a:solidFill>
                  <a:srgbClr val="010202"/>
                </a:solidFill>
                <a:latin typeface="Times New Roman"/>
                <a:cs typeface="Times New Roman"/>
              </a:rPr>
              <a:t>f, </a:t>
            </a:r>
            <a:r>
              <a:rPr dirty="0" sz="1000" spc="-5">
                <a:solidFill>
                  <a:srgbClr val="010202"/>
                </a:solidFill>
                <a:latin typeface="Times New Roman"/>
                <a:cs typeface="Times New Roman"/>
              </a:rPr>
              <a:t>and is partially defined by 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p:txBody>
      </p:sp>
      <p:sp>
        <p:nvSpPr>
          <p:cNvPr id="3" name="object 3"/>
          <p:cNvSpPr/>
          <p:nvPr/>
        </p:nvSpPr>
        <p:spPr>
          <a:xfrm>
            <a:off x="1993900" y="2382202"/>
            <a:ext cx="1076325" cy="171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756217"/>
            <a:ext cx="4598670"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The integration constant is chosen such that the fugacity approaches the pressure as the  </a:t>
            </a:r>
            <a:r>
              <a:rPr dirty="0" sz="1000" spc="-5">
                <a:solidFill>
                  <a:srgbClr val="010202"/>
                </a:solidFill>
                <a:latin typeface="Times New Roman"/>
                <a:cs typeface="Times New Roman"/>
              </a:rPr>
              <a:t>pressure approaches zero,</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
        <p:nvSpPr>
          <p:cNvPr id="5" name="object 5"/>
          <p:cNvSpPr/>
          <p:nvPr/>
        </p:nvSpPr>
        <p:spPr>
          <a:xfrm>
            <a:off x="1808162" y="3270567"/>
            <a:ext cx="1447800" cy="3810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854132"/>
            <a:ext cx="716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 which</a:t>
            </a:r>
            <a:r>
              <a:rPr dirty="0" sz="1000" spc="-85">
                <a:solidFill>
                  <a:srgbClr val="010202"/>
                </a:solidFill>
                <a:latin typeface="Times New Roman"/>
                <a:cs typeface="Times New Roman"/>
              </a:rPr>
              <a:t> </a:t>
            </a:r>
            <a:r>
              <a:rPr dirty="0" sz="1000">
                <a:solidFill>
                  <a:srgbClr val="010202"/>
                </a:solidFill>
                <a:latin typeface="Times New Roman"/>
                <a:cs typeface="Times New Roman"/>
              </a:rPr>
              <a:t>case</a:t>
            </a:r>
            <a:endParaRPr sz="1000">
              <a:latin typeface="Times New Roman"/>
              <a:cs typeface="Times New Roman"/>
            </a:endParaRPr>
          </a:p>
        </p:txBody>
      </p:sp>
      <p:sp>
        <p:nvSpPr>
          <p:cNvPr id="7" name="object 7"/>
          <p:cNvSpPr/>
          <p:nvPr/>
        </p:nvSpPr>
        <p:spPr>
          <a:xfrm>
            <a:off x="1860550" y="4216082"/>
            <a:ext cx="1343025" cy="1714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324032"/>
            <a:ext cx="4610100" cy="1104900"/>
          </a:xfrm>
          <a:prstGeom prst="rect">
            <a:avLst/>
          </a:prstGeom>
        </p:spPr>
        <p:txBody>
          <a:bodyPr wrap="square" lIns="0" tIns="12700" rIns="0" bIns="0" rtlCol="0" vert="horz">
            <a:spAutoFit/>
          </a:bodyPr>
          <a:lstStyle/>
          <a:p>
            <a:pPr algn="r" marR="5080">
              <a:lnSpc>
                <a:spcPct val="100000"/>
              </a:lnSpc>
              <a:spcBef>
                <a:spcPts val="100"/>
              </a:spcBef>
            </a:pPr>
            <a:r>
              <a:rPr dirty="0" sz="1000">
                <a:solidFill>
                  <a:srgbClr val="010202"/>
                </a:solidFill>
                <a:latin typeface="Times New Roman"/>
                <a:cs typeface="Times New Roman"/>
              </a:rPr>
              <a:t>(8.24)</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700" marR="13970">
              <a:lnSpc>
                <a:spcPct val="100000"/>
              </a:lnSpc>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is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gas in its standard state, which is </a:t>
            </a:r>
            <a:r>
              <a:rPr dirty="0" sz="1000" spc="-5">
                <a:solidFill>
                  <a:srgbClr val="010202"/>
                </a:solidFill>
                <a:latin typeface="Times New Roman"/>
                <a:cs typeface="Times New Roman"/>
              </a:rPr>
              <a:t>now  </a:t>
            </a:r>
            <a:r>
              <a:rPr dirty="0" sz="1000">
                <a:solidFill>
                  <a:srgbClr val="010202"/>
                </a:solidFill>
                <a:latin typeface="Times New Roman"/>
                <a:cs typeface="Times New Roman"/>
              </a:rPr>
              <a:t>defined as that state in which </a:t>
            </a:r>
            <a:r>
              <a:rPr dirty="0" sz="1000" i="1">
                <a:solidFill>
                  <a:srgbClr val="010202"/>
                </a:solidFill>
                <a:latin typeface="Times New Roman"/>
                <a:cs typeface="Times New Roman"/>
              </a:rPr>
              <a:t>f</a:t>
            </a:r>
            <a:r>
              <a:rPr dirty="0" sz="1000">
                <a:solidFill>
                  <a:srgbClr val="010202"/>
                </a:solidFill>
                <a:latin typeface="Times New Roman"/>
                <a:cs typeface="Times New Roman"/>
              </a:rPr>
              <a:t>=1 at the temperature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(The standard state for an ideal gas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defined as being</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a:t>
            </a:r>
            <a:endParaRPr sz="1000">
              <a:latin typeface="Times New Roman"/>
              <a:cs typeface="Times New Roman"/>
            </a:endParaRPr>
          </a:p>
          <a:p>
            <a:pPr algn="just" marL="139700">
              <a:lnSpc>
                <a:spcPct val="100000"/>
              </a:lnSpc>
            </a:pPr>
            <a:r>
              <a:rPr dirty="0" sz="1000" spc="-5">
                <a:solidFill>
                  <a:srgbClr val="010202"/>
                </a:solidFill>
                <a:latin typeface="Times New Roman"/>
                <a:cs typeface="Times New Roman"/>
              </a:rPr>
              <a:t>Consider </a:t>
            </a:r>
            <a:r>
              <a:rPr dirty="0" sz="1000">
                <a:solidFill>
                  <a:srgbClr val="010202"/>
                </a:solidFill>
                <a:latin typeface="Times New Roman"/>
                <a:cs typeface="Times New Roman"/>
              </a:rPr>
              <a:t>a </a:t>
            </a:r>
            <a:r>
              <a:rPr dirty="0" sz="1000" spc="-5">
                <a:solidFill>
                  <a:srgbClr val="010202"/>
                </a:solidFill>
                <a:latin typeface="Times New Roman"/>
                <a:cs typeface="Times New Roman"/>
              </a:rPr>
              <a:t>gas which obeys the equation of</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p:txBody>
      </p:sp>
      <p:sp>
        <p:nvSpPr>
          <p:cNvPr id="9" name="object 9"/>
          <p:cNvSpPr/>
          <p:nvPr/>
        </p:nvSpPr>
        <p:spPr>
          <a:xfrm>
            <a:off x="2055812" y="5603557"/>
            <a:ext cx="942975" cy="3810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6187121"/>
            <a:ext cx="4598035"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where </a:t>
            </a:r>
            <a:r>
              <a:rPr dirty="0" sz="1000" spc="165">
                <a:solidFill>
                  <a:srgbClr val="010202"/>
                </a:solidFill>
                <a:latin typeface="Times New Roman"/>
                <a:cs typeface="Times New Roman"/>
              </a:rPr>
              <a:t>a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only of temperature and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measure of the deviation of the gas  </a:t>
            </a:r>
            <a:r>
              <a:rPr dirty="0" sz="1000">
                <a:solidFill>
                  <a:srgbClr val="010202"/>
                </a:solidFill>
                <a:latin typeface="Times New Roman"/>
                <a:cs typeface="Times New Roman"/>
              </a:rPr>
              <a:t>from </a:t>
            </a:r>
            <a:r>
              <a:rPr dirty="0" sz="1000" spc="-10">
                <a:solidFill>
                  <a:srgbClr val="010202"/>
                </a:solidFill>
                <a:latin typeface="Times New Roman"/>
                <a:cs typeface="Times New Roman"/>
              </a:rPr>
              <a:t>ideality. </a:t>
            </a:r>
            <a:r>
              <a:rPr dirty="0" sz="1000">
                <a:solidFill>
                  <a:srgbClr val="010202"/>
                </a:solidFill>
                <a:latin typeface="Times New Roman"/>
                <a:cs typeface="Times New Roman"/>
              </a:rPr>
              <a:t>Eq. (5.12) gives </a:t>
            </a:r>
            <a:r>
              <a:rPr dirty="0" sz="1000" i="1">
                <a:solidFill>
                  <a:srgbClr val="010202"/>
                </a:solidFill>
                <a:latin typeface="Times New Roman"/>
                <a:cs typeface="Times New Roman"/>
              </a:rPr>
              <a:t>dG</a:t>
            </a:r>
            <a:r>
              <a:rPr dirty="0" sz="1000">
                <a:solidFill>
                  <a:srgbClr val="010202"/>
                </a:solidFill>
                <a:latin typeface="Times New Roman"/>
                <a:cs typeface="Times New Roman"/>
              </a:rPr>
              <a:t>=</a:t>
            </a:r>
            <a:r>
              <a:rPr dirty="0" sz="1000" i="1">
                <a:solidFill>
                  <a:srgbClr val="010202"/>
                </a:solidFill>
                <a:latin typeface="Times New Roman"/>
                <a:cs typeface="Times New Roman"/>
              </a:rPr>
              <a:t>VdP </a:t>
            </a:r>
            <a:r>
              <a:rPr dirty="0" sz="1000">
                <a:solidFill>
                  <a:srgbClr val="010202"/>
                </a:solidFill>
                <a:latin typeface="Times New Roman"/>
                <a:cs typeface="Times New Roman"/>
              </a:rPr>
              <a:t>at constant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and Eq. (8.24) gives </a:t>
            </a:r>
            <a:r>
              <a:rPr dirty="0" sz="1000" i="1">
                <a:solidFill>
                  <a:srgbClr val="010202"/>
                </a:solidFill>
                <a:latin typeface="Times New Roman"/>
                <a:cs typeface="Times New Roman"/>
              </a:rPr>
              <a:t>dG=RTd </a:t>
            </a:r>
            <a:r>
              <a:rPr dirty="0" sz="1000">
                <a:solidFill>
                  <a:srgbClr val="010202"/>
                </a:solidFill>
                <a:latin typeface="Times New Roman"/>
                <a:cs typeface="Times New Roman"/>
              </a:rPr>
              <a:t>ln </a:t>
            </a:r>
            <a:r>
              <a:rPr dirty="0" sz="1000" i="1">
                <a:solidFill>
                  <a:srgbClr val="010202"/>
                </a:solidFill>
                <a:latin typeface="Times New Roman"/>
                <a:cs typeface="Times New Roman"/>
              </a:rPr>
              <a:t>f </a:t>
            </a:r>
            <a:r>
              <a:rPr dirty="0" sz="1000">
                <a:solidFill>
                  <a:srgbClr val="010202"/>
                </a:solidFill>
                <a:latin typeface="Times New Roman"/>
                <a:cs typeface="Times New Roman"/>
              </a:rPr>
              <a:t>at  </a:t>
            </a:r>
            <a:r>
              <a:rPr dirty="0" sz="1000" spc="-5">
                <a:solidFill>
                  <a:srgbClr val="010202"/>
                </a:solidFill>
                <a:latin typeface="Times New Roman"/>
                <a:cs typeface="Times New Roman"/>
              </a:rPr>
              <a:t>constant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Thus, at constant</a:t>
            </a:r>
            <a:r>
              <a:rPr dirty="0" sz="1000">
                <a:solidFill>
                  <a:srgbClr val="010202"/>
                </a:solidFill>
                <a:latin typeface="Times New Roman"/>
                <a:cs typeface="Times New Roman"/>
              </a:rPr>
              <a:t> </a:t>
            </a:r>
            <a:r>
              <a:rPr dirty="0" sz="1000" spc="-80" i="1">
                <a:solidFill>
                  <a:srgbClr val="010202"/>
                </a:solidFill>
                <a:latin typeface="Times New Roman"/>
                <a:cs typeface="Times New Roman"/>
              </a:rPr>
              <a:t>T,</a:t>
            </a:r>
            <a:endParaRPr sz="1000">
              <a:latin typeface="Times New Roman"/>
              <a:cs typeface="Times New Roman"/>
            </a:endParaRPr>
          </a:p>
        </p:txBody>
      </p:sp>
      <p:sp>
        <p:nvSpPr>
          <p:cNvPr id="11" name="object 11"/>
          <p:cNvSpPr/>
          <p:nvPr/>
        </p:nvSpPr>
        <p:spPr>
          <a:xfrm>
            <a:off x="1946275" y="6853872"/>
            <a:ext cx="1162050" cy="17145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231</a:t>
            </a:r>
            <a:endParaRPr sz="1000">
              <a:latin typeface="Times New Roman"/>
              <a:cs typeface="Times New Roman"/>
            </a:endParaRPr>
          </a:p>
        </p:txBody>
      </p:sp>
      <p:sp>
        <p:nvSpPr>
          <p:cNvPr id="3" name="object 3"/>
          <p:cNvSpPr txBox="1"/>
          <p:nvPr/>
        </p:nvSpPr>
        <p:spPr>
          <a:xfrm>
            <a:off x="4721859" y="95758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(8.25)</a:t>
            </a:r>
            <a:endParaRPr sz="1000">
              <a:latin typeface="Times New Roman"/>
              <a:cs typeface="Times New Roman"/>
            </a:endParaRPr>
          </a:p>
        </p:txBody>
      </p:sp>
      <p:sp>
        <p:nvSpPr>
          <p:cNvPr id="4" name="object 4"/>
          <p:cNvSpPr txBox="1"/>
          <p:nvPr/>
        </p:nvSpPr>
        <p:spPr>
          <a:xfrm>
            <a:off x="444500" y="1414144"/>
            <a:ext cx="32918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Integration between the states </a:t>
            </a:r>
            <a:r>
              <a:rPr dirty="0" sz="1000" i="1">
                <a:solidFill>
                  <a:srgbClr val="010202"/>
                </a:solidFill>
                <a:latin typeface="Times New Roman"/>
                <a:cs typeface="Times New Roman"/>
              </a:rPr>
              <a:t>P=P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0, at constant </a:t>
            </a:r>
            <a:r>
              <a:rPr dirty="0" sz="1000" spc="-5" i="1">
                <a:solidFill>
                  <a:srgbClr val="010202"/>
                </a:solidFill>
                <a:latin typeface="Times New Roman"/>
                <a:cs typeface="Times New Roman"/>
              </a:rPr>
              <a:t>T</a:t>
            </a:r>
            <a:r>
              <a:rPr dirty="0" sz="1000" spc="-85" i="1">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5" name="object 5"/>
          <p:cNvSpPr/>
          <p:nvPr/>
        </p:nvSpPr>
        <p:spPr>
          <a:xfrm>
            <a:off x="1603375" y="1703070"/>
            <a:ext cx="1847850" cy="352425"/>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4721859" y="182054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(8.26)</a:t>
            </a:r>
            <a:endParaRPr sz="1000">
              <a:latin typeface="Times New Roman"/>
              <a:cs typeface="Times New Roman"/>
            </a:endParaRPr>
          </a:p>
        </p:txBody>
      </p:sp>
      <p:sp>
        <p:nvSpPr>
          <p:cNvPr id="7" name="object 7"/>
          <p:cNvSpPr txBox="1"/>
          <p:nvPr/>
        </p:nvSpPr>
        <p:spPr>
          <a:xfrm>
            <a:off x="444500" y="2290445"/>
            <a:ext cx="297116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As </a:t>
            </a:r>
            <a:r>
              <a:rPr dirty="0" sz="1000" spc="-10" i="1">
                <a:solidFill>
                  <a:srgbClr val="010202"/>
                </a:solidFill>
                <a:latin typeface="Times New Roman"/>
                <a:cs typeface="Times New Roman"/>
              </a:rPr>
              <a:t>f/P</a:t>
            </a:r>
            <a:r>
              <a:rPr dirty="0" sz="1000" spc="-10">
                <a:solidFill>
                  <a:srgbClr val="010202"/>
                </a:solidFill>
                <a:latin typeface="Times New Roman"/>
                <a:cs typeface="Times New Roman"/>
              </a:rPr>
              <a:t>=1 </a:t>
            </a:r>
            <a:r>
              <a:rPr dirty="0" sz="1000">
                <a:solidFill>
                  <a:srgbClr val="010202"/>
                </a:solidFill>
                <a:latin typeface="Times New Roman"/>
                <a:cs typeface="Times New Roman"/>
              </a:rPr>
              <a:t>when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=0, </a:t>
            </a:r>
            <a:r>
              <a:rPr dirty="0" sz="1000" spc="-5">
                <a:solidFill>
                  <a:srgbClr val="010202"/>
                </a:solidFill>
                <a:latin typeface="Times New Roman"/>
                <a:cs typeface="Times New Roman"/>
              </a:rPr>
              <a:t>then In </a:t>
            </a:r>
            <a:r>
              <a:rPr dirty="0" sz="1000" spc="-5" i="1">
                <a:solidFill>
                  <a:srgbClr val="010202"/>
                </a:solidFill>
                <a:latin typeface="Times New Roman"/>
                <a:cs typeface="Times New Roman"/>
              </a:rPr>
              <a:t>(f/P)</a:t>
            </a:r>
            <a:r>
              <a:rPr dirty="0" sz="1000" spc="-5">
                <a:solidFill>
                  <a:srgbClr val="010202"/>
                </a:solidFill>
                <a:latin typeface="Times New Roman"/>
                <a:cs typeface="Times New Roman"/>
              </a:rPr>
              <a:t>=0 </a:t>
            </a:r>
            <a:r>
              <a:rPr dirty="0" sz="1000">
                <a:solidFill>
                  <a:srgbClr val="010202"/>
                </a:solidFill>
                <a:latin typeface="Times New Roman"/>
                <a:cs typeface="Times New Roman"/>
              </a:rPr>
              <a:t>when </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=0, </a:t>
            </a:r>
            <a:r>
              <a:rPr dirty="0" sz="1000">
                <a:solidFill>
                  <a:srgbClr val="010202"/>
                </a:solidFill>
                <a:latin typeface="Times New Roman"/>
                <a:cs typeface="Times New Roman"/>
              </a:rPr>
              <a:t>and</a:t>
            </a:r>
            <a:r>
              <a:rPr dirty="0" sz="1000" spc="-10">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8" name="object 8"/>
          <p:cNvSpPr/>
          <p:nvPr/>
        </p:nvSpPr>
        <p:spPr>
          <a:xfrm>
            <a:off x="1512887" y="2642870"/>
            <a:ext cx="2028825" cy="342900"/>
          </a:xfrm>
          <a:prstGeom prst="rect">
            <a:avLst/>
          </a:prstGeom>
          <a:blipFill>
            <a:blip r:embed="rId3" cstate="print"/>
            <a:stretch>
              <a:fillRect/>
            </a:stretch>
          </a:blipFill>
        </p:spPr>
        <p:txBody>
          <a:bodyPr wrap="square" lIns="0" tIns="0" rIns="0" bIns="0" rtlCol="0"/>
          <a:lstStyle/>
          <a:p/>
        </p:txBody>
      </p:sp>
      <p:sp>
        <p:nvSpPr>
          <p:cNvPr id="9" name="object 9"/>
          <p:cNvSpPr txBox="1"/>
          <p:nvPr/>
        </p:nvSpPr>
        <p:spPr>
          <a:xfrm>
            <a:off x="444500" y="3188333"/>
            <a:ext cx="460057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In order that </a:t>
            </a:r>
            <a:r>
              <a:rPr dirty="0" sz="1000" spc="165">
                <a:solidFill>
                  <a:srgbClr val="010202"/>
                </a:solidFill>
                <a:latin typeface="Times New Roman"/>
                <a:cs typeface="Times New Roman"/>
              </a:rPr>
              <a:t>a </a:t>
            </a:r>
            <a:r>
              <a:rPr dirty="0" sz="1000">
                <a:solidFill>
                  <a:srgbClr val="010202"/>
                </a:solidFill>
                <a:latin typeface="Times New Roman"/>
                <a:cs typeface="Times New Roman"/>
              </a:rPr>
              <a:t>can be taken as being independent of pressure, the deviation of the gas  </a:t>
            </a:r>
            <a:r>
              <a:rPr dirty="0" sz="1000" spc="-5">
                <a:solidFill>
                  <a:srgbClr val="010202"/>
                </a:solidFill>
                <a:latin typeface="Times New Roman"/>
                <a:cs typeface="Times New Roman"/>
              </a:rPr>
              <a:t>from ideality must be small, in which case </a:t>
            </a:r>
            <a:r>
              <a:rPr dirty="0" sz="1000" spc="165">
                <a:solidFill>
                  <a:srgbClr val="010202"/>
                </a:solidFill>
                <a:latin typeface="Times New Roman"/>
                <a:cs typeface="Times New Roman"/>
              </a:rPr>
              <a:t>a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small </a:t>
            </a:r>
            <a:r>
              <a:rPr dirty="0" sz="1000" spc="-15">
                <a:solidFill>
                  <a:srgbClr val="010202"/>
                </a:solidFill>
                <a:latin typeface="Times New Roman"/>
                <a:cs typeface="Times New Roman"/>
              </a:rPr>
              <a:t>number. </a:t>
            </a:r>
            <a:r>
              <a:rPr dirty="0" sz="1000" spc="-5">
                <a:solidFill>
                  <a:srgbClr val="010202"/>
                </a:solidFill>
                <a:latin typeface="Times New Roman"/>
                <a:cs typeface="Times New Roman"/>
              </a:rPr>
              <a:t>Thus,</a:t>
            </a:r>
            <a:endParaRPr sz="1000">
              <a:latin typeface="Times New Roman"/>
              <a:cs typeface="Times New Roman"/>
            </a:endParaRPr>
          </a:p>
        </p:txBody>
      </p:sp>
      <p:sp>
        <p:nvSpPr>
          <p:cNvPr id="10" name="object 10"/>
          <p:cNvSpPr/>
          <p:nvPr/>
        </p:nvSpPr>
        <p:spPr>
          <a:xfrm>
            <a:off x="1874837" y="3693159"/>
            <a:ext cx="1314450" cy="381000"/>
          </a:xfrm>
          <a:prstGeom prst="rect">
            <a:avLst/>
          </a:prstGeom>
          <a:blipFill>
            <a:blip r:embed="rId4" cstate="print"/>
            <a:stretch>
              <a:fillRect/>
            </a:stretch>
          </a:blipFill>
        </p:spPr>
        <p:txBody>
          <a:bodyPr wrap="square" lIns="0" tIns="0" rIns="0" bIns="0" rtlCol="0"/>
          <a:lstStyle/>
          <a:p/>
        </p:txBody>
      </p:sp>
      <p:sp>
        <p:nvSpPr>
          <p:cNvPr id="11" name="object 11"/>
          <p:cNvSpPr txBox="1"/>
          <p:nvPr/>
        </p:nvSpPr>
        <p:spPr>
          <a:xfrm>
            <a:off x="444500" y="4276723"/>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12" name="object 12"/>
          <p:cNvSpPr/>
          <p:nvPr/>
        </p:nvSpPr>
        <p:spPr>
          <a:xfrm>
            <a:off x="1317625" y="4629150"/>
            <a:ext cx="2419350" cy="342900"/>
          </a:xfrm>
          <a:prstGeom prst="rect">
            <a:avLst/>
          </a:prstGeom>
          <a:blipFill>
            <a:blip r:embed="rId5" cstate="print"/>
            <a:stretch>
              <a:fillRect/>
            </a:stretch>
          </a:blipFill>
        </p:spPr>
        <p:txBody>
          <a:bodyPr wrap="square" lIns="0" tIns="0" rIns="0" bIns="0" rtlCol="0"/>
          <a:lstStyle/>
          <a:p/>
        </p:txBody>
      </p:sp>
      <p:sp>
        <p:nvSpPr>
          <p:cNvPr id="13" name="object 13"/>
          <p:cNvSpPr txBox="1"/>
          <p:nvPr/>
        </p:nvSpPr>
        <p:spPr>
          <a:xfrm>
            <a:off x="419100" y="5165090"/>
            <a:ext cx="436753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If the gas behaved </a:t>
            </a:r>
            <a:r>
              <a:rPr dirty="0" sz="1000" spc="-15">
                <a:solidFill>
                  <a:srgbClr val="010202"/>
                </a:solidFill>
                <a:latin typeface="Times New Roman"/>
                <a:cs typeface="Times New Roman"/>
              </a:rPr>
              <a:t>ideally, </a:t>
            </a:r>
            <a:r>
              <a:rPr dirty="0" sz="1000" spc="-5">
                <a:solidFill>
                  <a:srgbClr val="010202"/>
                </a:solidFill>
                <a:latin typeface="Times New Roman"/>
                <a:cs typeface="Times New Roman"/>
              </a:rPr>
              <a:t>then the ideal pressure,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id</a:t>
            </a:r>
            <a:r>
              <a:rPr dirty="0" sz="1000" spc="-5">
                <a:solidFill>
                  <a:srgbClr val="010202"/>
                </a:solidFill>
                <a:latin typeface="Times New Roman"/>
                <a:cs typeface="Times New Roman"/>
              </a:rPr>
              <a:t>, </a:t>
            </a:r>
            <a:r>
              <a:rPr dirty="0" sz="1000">
                <a:solidFill>
                  <a:srgbClr val="010202"/>
                </a:solidFill>
                <a:latin typeface="Times New Roman"/>
                <a:cs typeface="Times New Roman"/>
              </a:rPr>
              <a:t>would be given as </a:t>
            </a:r>
            <a:r>
              <a:rPr dirty="0" sz="1000" spc="-30" i="1">
                <a:solidFill>
                  <a:srgbClr val="010202"/>
                </a:solidFill>
                <a:latin typeface="Times New Roman"/>
                <a:cs typeface="Times New Roman"/>
              </a:rPr>
              <a:t>RT/V.</a:t>
            </a:r>
            <a:r>
              <a:rPr dirty="0" sz="1000" spc="-5" i="1">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14" name="object 14"/>
          <p:cNvSpPr/>
          <p:nvPr/>
        </p:nvSpPr>
        <p:spPr>
          <a:xfrm>
            <a:off x="2217737" y="5574195"/>
            <a:ext cx="619125" cy="428625"/>
          </a:xfrm>
          <a:prstGeom prst="rect">
            <a:avLst/>
          </a:prstGeom>
          <a:blipFill>
            <a:blip r:embed="rId6" cstate="print"/>
            <a:stretch>
              <a:fillRect/>
            </a:stretch>
          </a:blipFill>
        </p:spPr>
        <p:txBody>
          <a:bodyPr wrap="square" lIns="0" tIns="0" rIns="0" bIns="0" rtlCol="0"/>
          <a:lstStyle/>
          <a:p/>
        </p:txBody>
      </p:sp>
      <p:sp>
        <p:nvSpPr>
          <p:cNvPr id="15" name="object 15"/>
          <p:cNvSpPr txBox="1"/>
          <p:nvPr/>
        </p:nvSpPr>
        <p:spPr>
          <a:xfrm>
            <a:off x="444500" y="6205372"/>
            <a:ext cx="4598670" cy="9398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which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the actual pressure of the gas is the geometric mean of its fugacity </a:t>
            </a:r>
            <a:r>
              <a:rPr dirty="0" sz="1000" spc="-5">
                <a:solidFill>
                  <a:srgbClr val="010202"/>
                </a:solidFill>
                <a:latin typeface="Times New Roman"/>
                <a:cs typeface="Times New Roman"/>
              </a:rPr>
              <a:t>and  the pressure which it would exert if it behaved </a:t>
            </a:r>
            <a:r>
              <a:rPr dirty="0" sz="1000" spc="-15">
                <a:solidFill>
                  <a:srgbClr val="010202"/>
                </a:solidFill>
                <a:latin typeface="Times New Roman"/>
                <a:cs typeface="Times New Roman"/>
              </a:rPr>
              <a:t>ideally. </a:t>
            </a:r>
            <a:r>
              <a:rPr dirty="0" sz="1000" spc="-5">
                <a:solidFill>
                  <a:srgbClr val="010202"/>
                </a:solidFill>
                <a:latin typeface="Times New Roman"/>
                <a:cs typeface="Times New Roman"/>
              </a:rPr>
              <a:t>It is also seen that the percentage  error involved in assuming that the fugacity is equal to the pressure is the same as the  percentage departure from the ideal gas</a:t>
            </a:r>
            <a:r>
              <a:rPr dirty="0" sz="1000" spc="-10">
                <a:solidFill>
                  <a:srgbClr val="010202"/>
                </a:solidFill>
                <a:latin typeface="Times New Roman"/>
                <a:cs typeface="Times New Roman"/>
              </a:rPr>
              <a:t> </a:t>
            </a:r>
            <a:r>
              <a:rPr dirty="0" sz="1000" spc="-20">
                <a:solidFill>
                  <a:srgbClr val="010202"/>
                </a:solidFill>
                <a:latin typeface="Times New Roman"/>
                <a:cs typeface="Times New Roman"/>
              </a:rPr>
              <a:t>law.</a:t>
            </a:r>
            <a:endParaRPr sz="1000">
              <a:latin typeface="Times New Roman"/>
              <a:cs typeface="Times New Roman"/>
            </a:endParaRPr>
          </a:p>
          <a:p>
            <a:pPr algn="just" marL="12700" marR="6350" indent="127000">
              <a:lnSpc>
                <a:spcPct val="100000"/>
              </a:lnSpc>
            </a:pPr>
            <a:r>
              <a:rPr dirty="0" sz="1000" spc="-10">
                <a:solidFill>
                  <a:srgbClr val="010202"/>
                </a:solidFill>
                <a:latin typeface="Times New Roman"/>
                <a:cs typeface="Times New Roman"/>
              </a:rPr>
              <a:t>Alternatively, </a:t>
            </a:r>
            <a:r>
              <a:rPr dirty="0" sz="1000" spc="-5">
                <a:solidFill>
                  <a:srgbClr val="010202"/>
                </a:solidFill>
                <a:latin typeface="Times New Roman"/>
                <a:cs typeface="Times New Roman"/>
              </a:rPr>
              <a:t>the fugacity can be considered in terms of the compressibility factor </a:t>
            </a:r>
            <a:r>
              <a:rPr dirty="0" sz="1000" spc="-5" i="1">
                <a:solidFill>
                  <a:srgbClr val="010202"/>
                </a:solidFill>
                <a:latin typeface="Times New Roman"/>
                <a:cs typeface="Times New Roman"/>
              </a:rPr>
              <a:t>Z</a:t>
            </a:r>
            <a:r>
              <a:rPr dirty="0" sz="1000" spc="-5">
                <a:solidFill>
                  <a:srgbClr val="010202"/>
                </a:solidFill>
                <a:latin typeface="Times New Roman"/>
                <a:cs typeface="Times New Roman"/>
              </a:rPr>
              <a:t>.  From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(8.25)</a:t>
            </a:r>
            <a:endParaRPr sz="1000">
              <a:latin typeface="Times New Roman"/>
              <a:cs typeface="Times New Roman"/>
            </a:endParaRPr>
          </a:p>
        </p:txBody>
      </p:sp>
      <p:sp>
        <p:nvSpPr>
          <p:cNvPr id="16" name="object 16"/>
          <p:cNvSpPr/>
          <p:nvPr/>
        </p:nvSpPr>
        <p:spPr>
          <a:xfrm>
            <a:off x="1465262" y="7319797"/>
            <a:ext cx="2124075" cy="342900"/>
          </a:xfrm>
          <a:prstGeom prst="rect">
            <a:avLst/>
          </a:prstGeom>
          <a:blipFill>
            <a:blip r:embed="rId7" cstate="print"/>
            <a:stretch>
              <a:fillRect/>
            </a:stretch>
          </a:blipFill>
        </p:spPr>
        <p:txBody>
          <a:bodyPr wrap="square" lIns="0" tIns="0" rIns="0" bIns="0" rtlCol="0"/>
          <a:lstStyle/>
          <a:p/>
        </p:txBody>
      </p:sp>
      <p:sp>
        <p:nvSpPr>
          <p:cNvPr id="17" name="object 17"/>
          <p:cNvSpPr txBox="1"/>
          <p:nvPr/>
        </p:nvSpPr>
        <p:spPr>
          <a:xfrm>
            <a:off x="450143" y="674687"/>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18" name="object 18"/>
          <p:cNvSpPr/>
          <p:nvPr/>
        </p:nvSpPr>
        <p:spPr>
          <a:xfrm>
            <a:off x="1908352" y="876477"/>
            <a:ext cx="1447800" cy="43815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400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232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865"/>
              </a:spcBef>
            </a:pPr>
            <a:r>
              <a:rPr dirty="0" sz="1000">
                <a:solidFill>
                  <a:srgbClr val="010202"/>
                </a:solidFill>
                <a:latin typeface="Times New Roman"/>
                <a:cs typeface="Times New Roman"/>
              </a:rPr>
              <a:t>But </a:t>
            </a:r>
            <a:r>
              <a:rPr dirty="0" sz="1000" spc="-10" i="1">
                <a:solidFill>
                  <a:srgbClr val="010202"/>
                </a:solidFill>
                <a:latin typeface="Times New Roman"/>
                <a:cs typeface="Times New Roman"/>
              </a:rPr>
              <a:t>Z</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PV/RT, </a:t>
            </a: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3" name="object 3"/>
          <p:cNvSpPr txBox="1"/>
          <p:nvPr/>
        </p:nvSpPr>
        <p:spPr>
          <a:xfrm>
            <a:off x="444500" y="180784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4" name="object 4"/>
          <p:cNvSpPr/>
          <p:nvPr/>
        </p:nvSpPr>
        <p:spPr>
          <a:xfrm>
            <a:off x="1693862" y="2236470"/>
            <a:ext cx="1666875" cy="361950"/>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21859" y="2353945"/>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(8.28)</a:t>
            </a:r>
            <a:endParaRPr sz="1000">
              <a:latin typeface="Times New Roman"/>
              <a:cs typeface="Times New Roman"/>
            </a:endParaRPr>
          </a:p>
        </p:txBody>
      </p:sp>
      <p:sp>
        <p:nvSpPr>
          <p:cNvPr id="6" name="object 6"/>
          <p:cNvSpPr txBox="1"/>
          <p:nvPr/>
        </p:nvSpPr>
        <p:spPr>
          <a:xfrm>
            <a:off x="419100" y="2900045"/>
            <a:ext cx="4649470" cy="822325"/>
          </a:xfrm>
          <a:prstGeom prst="rect">
            <a:avLst/>
          </a:prstGeom>
        </p:spPr>
        <p:txBody>
          <a:bodyPr wrap="square" lIns="0" tIns="12700" rIns="0" bIns="0" rtlCol="0" vert="horz">
            <a:spAutoFit/>
          </a:bodyPr>
          <a:lstStyle/>
          <a:p>
            <a:pPr algn="just" marL="38100" marR="31115" indent="-635">
              <a:lnSpc>
                <a:spcPct val="100000"/>
              </a:lnSpc>
              <a:spcBef>
                <a:spcPts val="100"/>
              </a:spcBef>
            </a:pPr>
            <a:r>
              <a:rPr dirty="0" sz="1000">
                <a:solidFill>
                  <a:srgbClr val="010202"/>
                </a:solidFill>
                <a:latin typeface="Times New Roman"/>
                <a:cs typeface="Times New Roman"/>
              </a:rPr>
              <a:t>This can be evaluated either by graphical integration of a plot of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Z</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P </a:t>
            </a:r>
            <a:r>
              <a:rPr dirty="0" sz="1000" spc="-5">
                <a:solidFill>
                  <a:srgbClr val="010202"/>
                </a:solidFill>
                <a:latin typeface="Times New Roman"/>
                <a:cs typeface="Times New Roman"/>
              </a:rPr>
              <a:t>vs. </a:t>
            </a:r>
            <a:r>
              <a:rPr dirty="0" sz="1000" i="1">
                <a:solidFill>
                  <a:srgbClr val="010202"/>
                </a:solidFill>
                <a:latin typeface="Times New Roman"/>
                <a:cs typeface="Times New Roman"/>
              </a:rPr>
              <a:t>P </a:t>
            </a:r>
            <a:r>
              <a:rPr dirty="0" sz="1000">
                <a:solidFill>
                  <a:srgbClr val="010202"/>
                </a:solidFill>
                <a:latin typeface="Times New Roman"/>
                <a:cs typeface="Times New Roman"/>
              </a:rPr>
              <a:t>at </a:t>
            </a:r>
            <a:r>
              <a:rPr dirty="0" sz="1000" spc="-5">
                <a:solidFill>
                  <a:srgbClr val="010202"/>
                </a:solidFill>
                <a:latin typeface="Times New Roman"/>
                <a:cs typeface="Times New Roman"/>
              </a:rPr>
              <a:t>constant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or by direct integration if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is known as a function of </a:t>
            </a:r>
            <a:r>
              <a:rPr dirty="0" sz="1000" spc="-65" i="1">
                <a:solidFill>
                  <a:srgbClr val="010202"/>
                </a:solidFill>
                <a:latin typeface="Times New Roman"/>
                <a:cs typeface="Times New Roman"/>
              </a:rPr>
              <a:t>P, </a:t>
            </a:r>
            <a:r>
              <a:rPr dirty="0" sz="1000" spc="-5">
                <a:solidFill>
                  <a:srgbClr val="010202"/>
                </a:solidFill>
                <a:latin typeface="Times New Roman"/>
                <a:cs typeface="Times New Roman"/>
              </a:rPr>
              <a:t>i.e., if the virial equation of  state of the gas 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known.</a:t>
            </a:r>
            <a:endParaRPr sz="1000">
              <a:latin typeface="Times New Roman"/>
              <a:cs typeface="Times New Roman"/>
            </a:endParaRPr>
          </a:p>
          <a:p>
            <a:pPr algn="just" marL="38100" marR="30480" indent="127000">
              <a:lnSpc>
                <a:spcPct val="100000"/>
              </a:lnSpc>
              <a:spcBef>
                <a:spcPts val="270"/>
              </a:spcBef>
            </a:pPr>
            <a:r>
              <a:rPr dirty="0" sz="1000" spc="-5">
                <a:solidFill>
                  <a:srgbClr val="010202"/>
                </a:solidFill>
                <a:latin typeface="Times New Roman"/>
                <a:cs typeface="Times New Roman"/>
              </a:rPr>
              <a:t>For example, the variation of </a:t>
            </a:r>
            <a:r>
              <a:rPr dirty="0" sz="1000" i="1">
                <a:solidFill>
                  <a:srgbClr val="010202"/>
                </a:solidFill>
                <a:latin typeface="Times New Roman"/>
                <a:cs typeface="Times New Roman"/>
              </a:rPr>
              <a:t>PV </a:t>
            </a:r>
            <a:r>
              <a:rPr dirty="0" sz="1000" spc="-15">
                <a:solidFill>
                  <a:srgbClr val="010202"/>
                </a:solidFill>
                <a:latin typeface="Times New Roman"/>
                <a:cs typeface="Times New Roman"/>
              </a:rPr>
              <a:t>(cm</a:t>
            </a:r>
            <a:r>
              <a:rPr dirty="0" baseline="33333" sz="1125" spc="-22">
                <a:solidFill>
                  <a:srgbClr val="010202"/>
                </a:solidFill>
                <a:latin typeface="Times New Roman"/>
                <a:cs typeface="Times New Roman"/>
              </a:rPr>
              <a:t>3</a:t>
            </a:r>
            <a:r>
              <a:rPr dirty="0" sz="1000" spc="-15">
                <a:solidFill>
                  <a:srgbClr val="010202"/>
                </a:solidFill>
                <a:latin typeface="Times New Roman"/>
                <a:cs typeface="Times New Roman"/>
              </a:rPr>
              <a:t>·atm) </a:t>
            </a:r>
            <a:r>
              <a:rPr dirty="0" sz="1000" spc="-5">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a:solidFill>
                  <a:srgbClr val="010202"/>
                </a:solidFill>
                <a:latin typeface="Times New Roman"/>
                <a:cs typeface="Times New Roman"/>
              </a:rPr>
              <a:t>in the range 0–200 atm for </a:t>
            </a:r>
            <a:r>
              <a:rPr dirty="0" sz="1000" spc="-5">
                <a:solidFill>
                  <a:srgbClr val="010202"/>
                </a:solidFill>
                <a:latin typeface="Times New Roman"/>
                <a:cs typeface="Times New Roman"/>
              </a:rPr>
              <a:t>nitrogen  gas at 0°C is represented by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equation</a:t>
            </a:r>
            <a:endParaRPr sz="1000">
              <a:latin typeface="Times New Roman"/>
              <a:cs typeface="Times New Roman"/>
            </a:endParaRPr>
          </a:p>
        </p:txBody>
      </p:sp>
      <p:sp>
        <p:nvSpPr>
          <p:cNvPr id="7" name="object 7"/>
          <p:cNvSpPr/>
          <p:nvPr/>
        </p:nvSpPr>
        <p:spPr>
          <a:xfrm>
            <a:off x="960437" y="4061624"/>
            <a:ext cx="3514725" cy="352425"/>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444500" y="4730915"/>
            <a:ext cx="22898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 dividing by </a:t>
            </a:r>
            <a:r>
              <a:rPr dirty="0" sz="1000" i="1">
                <a:solidFill>
                  <a:srgbClr val="010202"/>
                </a:solidFill>
                <a:latin typeface="Times New Roman"/>
                <a:cs typeface="Times New Roman"/>
              </a:rPr>
              <a:t>RT=</a:t>
            </a:r>
            <a:r>
              <a:rPr dirty="0" sz="1000">
                <a:solidFill>
                  <a:srgbClr val="010202"/>
                </a:solidFill>
                <a:latin typeface="Times New Roman"/>
                <a:cs typeface="Times New Roman"/>
              </a:rPr>
              <a:t>22,414.6 at 0°C</a:t>
            </a:r>
            <a:r>
              <a:rPr dirty="0" sz="1000" spc="-7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9" name="object 9"/>
          <p:cNvSpPr/>
          <p:nvPr/>
        </p:nvSpPr>
        <p:spPr>
          <a:xfrm>
            <a:off x="936625" y="5264302"/>
            <a:ext cx="3790950" cy="495300"/>
          </a:xfrm>
          <a:prstGeom prst="rect">
            <a:avLst/>
          </a:prstGeom>
          <a:blipFill>
            <a:blip r:embed="rId4" cstate="print"/>
            <a:stretch>
              <a:fillRect/>
            </a:stretch>
          </a:blipFill>
        </p:spPr>
        <p:txBody>
          <a:bodyPr wrap="square" lIns="0" tIns="0" rIns="0" bIns="0" rtlCol="0"/>
          <a:lstStyle/>
          <a:p/>
        </p:txBody>
      </p:sp>
      <p:sp>
        <p:nvSpPr>
          <p:cNvPr id="10" name="object 10"/>
          <p:cNvSpPr/>
          <p:nvPr/>
        </p:nvSpPr>
        <p:spPr>
          <a:xfrm>
            <a:off x="1754187" y="1103312"/>
            <a:ext cx="1543050" cy="447675"/>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233</a:t>
            </a:r>
            <a:endParaRPr sz="1000">
              <a:latin typeface="Times New Roman"/>
              <a:cs typeface="Times New Roman"/>
            </a:endParaRPr>
          </a:p>
        </p:txBody>
      </p:sp>
      <p:sp>
        <p:nvSpPr>
          <p:cNvPr id="3" name="object 3"/>
          <p:cNvSpPr/>
          <p:nvPr/>
        </p:nvSpPr>
        <p:spPr>
          <a:xfrm>
            <a:off x="1028700" y="713105"/>
            <a:ext cx="3429000" cy="30289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3944620"/>
            <a:ext cx="4598035" cy="637540"/>
          </a:xfrm>
          <a:prstGeom prst="rect">
            <a:avLst/>
          </a:prstGeom>
        </p:spPr>
        <p:txBody>
          <a:bodyPr wrap="square" lIns="0" tIns="12700" rIns="0" bIns="0" rtlCol="0" vert="horz">
            <a:spAutoFit/>
          </a:bodyPr>
          <a:lstStyle/>
          <a:p>
            <a:pPr marL="446405">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8.12 </a:t>
            </a:r>
            <a:r>
              <a:rPr dirty="0" sz="1000">
                <a:solidFill>
                  <a:srgbClr val="010202"/>
                </a:solidFill>
                <a:latin typeface="Times New Roman"/>
                <a:cs typeface="Times New Roman"/>
              </a:rPr>
              <a:t>The variation of </a:t>
            </a:r>
            <a:r>
              <a:rPr dirty="0" sz="1000" i="1">
                <a:solidFill>
                  <a:srgbClr val="010202"/>
                </a:solidFill>
                <a:latin typeface="Times New Roman"/>
                <a:cs typeface="Times New Roman"/>
              </a:rPr>
              <a:t>f/P </a:t>
            </a:r>
            <a:r>
              <a:rPr dirty="0" sz="1000">
                <a:solidFill>
                  <a:srgbClr val="010202"/>
                </a:solidFill>
                <a:latin typeface="Times New Roman"/>
                <a:cs typeface="Times New Roman"/>
              </a:rPr>
              <a:t>with pressure for nitrogen gas at</a:t>
            </a:r>
            <a:r>
              <a:rPr dirty="0" sz="1000" spc="-55">
                <a:solidFill>
                  <a:srgbClr val="010202"/>
                </a:solidFill>
                <a:latin typeface="Times New Roman"/>
                <a:cs typeface="Times New Roman"/>
              </a:rPr>
              <a:t> </a:t>
            </a:r>
            <a:r>
              <a:rPr dirty="0" sz="1000">
                <a:solidFill>
                  <a:srgbClr val="010202"/>
                </a:solidFill>
                <a:latin typeface="Times New Roman"/>
                <a:cs typeface="Times New Roman"/>
              </a:rPr>
              <a:t>0°C.</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marR="5080" indent="-635">
              <a:lnSpc>
                <a:spcPct val="100000"/>
              </a:lnSpc>
            </a:pPr>
            <a:r>
              <a:rPr dirty="0" sz="1000">
                <a:solidFill>
                  <a:srgbClr val="010202"/>
                </a:solidFill>
                <a:latin typeface="Times New Roman"/>
                <a:cs typeface="Times New Roman"/>
              </a:rPr>
              <a:t>This variation of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is shown graphically in Fig. 8.3. From integration of Eq.  (8.28), In </a:t>
            </a:r>
            <a:r>
              <a:rPr dirty="0" sz="1000" i="1">
                <a:solidFill>
                  <a:srgbClr val="010202"/>
                </a:solidFill>
                <a:latin typeface="Times New Roman"/>
                <a:cs typeface="Times New Roman"/>
              </a:rPr>
              <a:t>(f/P) </a:t>
            </a:r>
            <a:r>
              <a:rPr dirty="0" sz="1000">
                <a:solidFill>
                  <a:srgbClr val="010202"/>
                </a:solidFill>
                <a:latin typeface="Times New Roman"/>
                <a:cs typeface="Times New Roman"/>
              </a:rPr>
              <a:t>is obtained</a:t>
            </a:r>
            <a:r>
              <a:rPr dirty="0" sz="1000" spc="-1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5" name="object 5"/>
          <p:cNvSpPr/>
          <p:nvPr/>
        </p:nvSpPr>
        <p:spPr>
          <a:xfrm>
            <a:off x="631825" y="4719320"/>
            <a:ext cx="3800475" cy="552449"/>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373" y="5464809"/>
            <a:ext cx="4598035" cy="4826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This variation of </a:t>
            </a:r>
            <a:r>
              <a:rPr dirty="0" sz="1000" i="1">
                <a:solidFill>
                  <a:srgbClr val="010202"/>
                </a:solidFill>
                <a:latin typeface="Times New Roman"/>
                <a:cs typeface="Times New Roman"/>
              </a:rPr>
              <a:t>f/P </a:t>
            </a:r>
            <a:r>
              <a:rPr dirty="0" sz="1000" spc="-5">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is shown in Fig.</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8.12.</a:t>
            </a:r>
            <a:endParaRPr sz="1000">
              <a:latin typeface="Times New Roman"/>
              <a:cs typeface="Times New Roman"/>
            </a:endParaRPr>
          </a:p>
          <a:p>
            <a:pPr marL="12700" marR="5080" indent="127000">
              <a:lnSpc>
                <a:spcPct val="100000"/>
              </a:lnSpc>
            </a:pPr>
            <a:r>
              <a:rPr dirty="0" sz="1000">
                <a:solidFill>
                  <a:srgbClr val="010202"/>
                </a:solidFill>
                <a:latin typeface="Times New Roman"/>
                <a:cs typeface="Times New Roman"/>
              </a:rPr>
              <a:t>The change in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an nonideal gas caused by an isothermal  </a:t>
            </a:r>
            <a:r>
              <a:rPr dirty="0" sz="1000" spc="-5">
                <a:solidFill>
                  <a:srgbClr val="010202"/>
                </a:solidFill>
                <a:latin typeface="Times New Roman"/>
                <a:cs typeface="Times New Roman"/>
              </a:rPr>
              <a:t>change in pressure can be calculated from</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either</a:t>
            </a:r>
            <a:endParaRPr sz="1000">
              <a:latin typeface="Times New Roman"/>
              <a:cs typeface="Times New Roman"/>
            </a:endParaRPr>
          </a:p>
        </p:txBody>
      </p:sp>
      <p:sp>
        <p:nvSpPr>
          <p:cNvPr id="7" name="object 7"/>
          <p:cNvSpPr/>
          <p:nvPr/>
        </p:nvSpPr>
        <p:spPr>
          <a:xfrm>
            <a:off x="2136775" y="6122034"/>
            <a:ext cx="790575" cy="1428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6467475"/>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9" name="object 9"/>
          <p:cNvSpPr/>
          <p:nvPr/>
        </p:nvSpPr>
        <p:spPr>
          <a:xfrm>
            <a:off x="1993900" y="6829425"/>
            <a:ext cx="1076325" cy="1714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7203438"/>
            <a:ext cx="4598670"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The correspondence between these two approaches is illustrated as follows. The virial  </a:t>
            </a:r>
            <a:r>
              <a:rPr dirty="0" sz="1000" spc="-5">
                <a:solidFill>
                  <a:srgbClr val="010202"/>
                </a:solidFill>
                <a:latin typeface="Times New Roman"/>
                <a:cs typeface="Times New Roman"/>
              </a:rPr>
              <a:t>equation of state of the gas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8960" y="403223"/>
            <a:ext cx="4650740" cy="5978525"/>
          </a:xfrm>
          <a:prstGeom prst="rect">
            <a:avLst/>
          </a:prstGeom>
        </p:spPr>
        <p:txBody>
          <a:bodyPr wrap="square" lIns="0" tIns="12700" rIns="0" bIns="0" rtlCol="0" vert="horz">
            <a:spAutoFit/>
          </a:bodyPr>
          <a:lstStyle/>
          <a:p>
            <a:pPr algn="just" marL="313182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  </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207</a:t>
            </a:r>
            <a:endParaRPr sz="1000">
              <a:latin typeface="Times New Roman"/>
              <a:cs typeface="Times New Roman"/>
            </a:endParaRPr>
          </a:p>
          <a:p>
            <a:pPr algn="just" marL="38100" marR="31750" indent="127000">
              <a:lnSpc>
                <a:spcPct val="130900"/>
              </a:lnSpc>
              <a:spcBef>
                <a:spcPts val="395"/>
              </a:spcBef>
            </a:pPr>
            <a:r>
              <a:rPr dirty="0" sz="1000">
                <a:solidFill>
                  <a:srgbClr val="010202"/>
                </a:solidFill>
                <a:latin typeface="Times New Roman"/>
                <a:cs typeface="Times New Roman"/>
              </a:rPr>
              <a:t>Fig. 8.1 also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as the temperature is increased up to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cr</a:t>
            </a:r>
            <a:r>
              <a:rPr dirty="0" sz="1000">
                <a:solidFill>
                  <a:srgbClr val="010202"/>
                </a:solidFill>
                <a:latin typeface="Times New Roman"/>
                <a:cs typeface="Times New Roman"/>
              </a:rPr>
              <a:t>, the molar volume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liquid in equilibrium with the vapor (corresponding to the point </a:t>
            </a:r>
            <a:r>
              <a:rPr dirty="0" sz="1000" i="1">
                <a:solidFill>
                  <a:srgbClr val="010202"/>
                </a:solidFill>
                <a:latin typeface="Times New Roman"/>
                <a:cs typeface="Times New Roman"/>
              </a:rPr>
              <a:t>C</a:t>
            </a:r>
            <a:r>
              <a:rPr dirty="0" sz="1000">
                <a:solidFill>
                  <a:srgbClr val="010202"/>
                </a:solidFill>
                <a:latin typeface="Times New Roman"/>
                <a:cs typeface="Times New Roman"/>
              </a:rPr>
              <a:t>) progressively in-  creases and the molar volume of the vapor in equilibrium with the </a:t>
            </a:r>
            <a:r>
              <a:rPr dirty="0" sz="1000" spc="-5">
                <a:solidFill>
                  <a:srgbClr val="010202"/>
                </a:solidFill>
                <a:latin typeface="Times New Roman"/>
                <a:cs typeface="Times New Roman"/>
              </a:rPr>
              <a:t>liquid  </a:t>
            </a:r>
            <a:r>
              <a:rPr dirty="0" sz="1000">
                <a:solidFill>
                  <a:srgbClr val="010202"/>
                </a:solidFill>
                <a:latin typeface="Times New Roman"/>
                <a:cs typeface="Times New Roman"/>
              </a:rPr>
              <a:t>(corresponding to the point </a:t>
            </a:r>
            <a:r>
              <a:rPr dirty="0" sz="1000" i="1">
                <a:solidFill>
                  <a:srgbClr val="010202"/>
                </a:solidFill>
                <a:latin typeface="Times New Roman"/>
                <a:cs typeface="Times New Roman"/>
              </a:rPr>
              <a:t>B</a:t>
            </a:r>
            <a:r>
              <a:rPr dirty="0" sz="1000">
                <a:solidFill>
                  <a:srgbClr val="010202"/>
                </a:solidFill>
                <a:latin typeface="Times New Roman"/>
                <a:cs typeface="Times New Roman"/>
              </a:rPr>
              <a:t>) progressively decreases. Thus, as the temperature is  increased</a:t>
            </a:r>
            <a:r>
              <a:rPr dirty="0" sz="1000" spc="65">
                <a:solidFill>
                  <a:srgbClr val="010202"/>
                </a:solidFill>
                <a:latin typeface="Times New Roman"/>
                <a:cs typeface="Times New Roman"/>
              </a:rPr>
              <a:t> </a:t>
            </a:r>
            <a:r>
              <a:rPr dirty="0" sz="1000">
                <a:solidFill>
                  <a:srgbClr val="010202"/>
                </a:solidFill>
                <a:latin typeface="Times New Roman"/>
                <a:cs typeface="Times New Roman"/>
              </a:rPr>
              <a:t>toward</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cr</a:t>
            </a:r>
            <a:r>
              <a:rPr dirty="0" sz="1000">
                <a:solidFill>
                  <a:srgbClr val="010202"/>
                </a:solidFill>
                <a:latin typeface="Times New Roman"/>
                <a:cs typeface="Times New Roman"/>
              </a:rPr>
              <a:t>,</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a:solidFill>
                  <a:srgbClr val="010202"/>
                </a:solidFill>
                <a:latin typeface="Times New Roman"/>
                <a:cs typeface="Times New Roman"/>
              </a:rPr>
              <a:t>vapor</a:t>
            </a:r>
            <a:r>
              <a:rPr dirty="0" sz="1000" spc="70">
                <a:solidFill>
                  <a:srgbClr val="010202"/>
                </a:solidFill>
                <a:latin typeface="Times New Roman"/>
                <a:cs typeface="Times New Roman"/>
              </a:rPr>
              <a:t> </a:t>
            </a:r>
            <a:r>
              <a:rPr dirty="0" sz="1000">
                <a:solidFill>
                  <a:srgbClr val="010202"/>
                </a:solidFill>
                <a:latin typeface="Times New Roman"/>
                <a:cs typeface="Times New Roman"/>
              </a:rPr>
              <a:t>in</a:t>
            </a:r>
            <a:r>
              <a:rPr dirty="0" sz="1000" spc="70">
                <a:solidFill>
                  <a:srgbClr val="010202"/>
                </a:solidFill>
                <a:latin typeface="Times New Roman"/>
                <a:cs typeface="Times New Roman"/>
              </a:rPr>
              <a:t> </a:t>
            </a:r>
            <a:r>
              <a:rPr dirty="0" sz="1000">
                <a:solidFill>
                  <a:srgbClr val="010202"/>
                </a:solidFill>
                <a:latin typeface="Times New Roman"/>
                <a:cs typeface="Times New Roman"/>
              </a:rPr>
              <a:t>equilibrium</a:t>
            </a:r>
            <a:r>
              <a:rPr dirty="0" sz="1000" spc="6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7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65">
                <a:solidFill>
                  <a:srgbClr val="010202"/>
                </a:solidFill>
                <a:latin typeface="Times New Roman"/>
                <a:cs typeface="Times New Roman"/>
              </a:rPr>
              <a:t> </a:t>
            </a:r>
            <a:r>
              <a:rPr dirty="0" sz="1000">
                <a:solidFill>
                  <a:srgbClr val="010202"/>
                </a:solidFill>
                <a:latin typeface="Times New Roman"/>
                <a:cs typeface="Times New Roman"/>
              </a:rPr>
              <a:t>becomes</a:t>
            </a:r>
            <a:r>
              <a:rPr dirty="0" sz="1000" spc="70">
                <a:solidFill>
                  <a:srgbClr val="010202"/>
                </a:solidFill>
                <a:latin typeface="Times New Roman"/>
                <a:cs typeface="Times New Roman"/>
              </a:rPr>
              <a:t> </a:t>
            </a:r>
            <a:r>
              <a:rPr dirty="0" sz="1000">
                <a:solidFill>
                  <a:srgbClr val="010202"/>
                </a:solidFill>
                <a:latin typeface="Times New Roman"/>
                <a:cs typeface="Times New Roman"/>
              </a:rPr>
              <a:t>more</a:t>
            </a:r>
            <a:r>
              <a:rPr dirty="0" sz="1000" spc="70">
                <a:solidFill>
                  <a:srgbClr val="010202"/>
                </a:solidFill>
                <a:latin typeface="Times New Roman"/>
                <a:cs typeface="Times New Roman"/>
              </a:rPr>
              <a:t> </a:t>
            </a:r>
            <a:r>
              <a:rPr dirty="0" sz="1000">
                <a:solidFill>
                  <a:srgbClr val="010202"/>
                </a:solidFill>
                <a:latin typeface="Times New Roman"/>
                <a:cs typeface="Times New Roman"/>
              </a:rPr>
              <a:t>dense,</a:t>
            </a:r>
            <a:r>
              <a:rPr dirty="0" sz="1000" spc="65">
                <a:solidFill>
                  <a:srgbClr val="010202"/>
                </a:solidFill>
                <a:latin typeface="Times New Roman"/>
                <a:cs typeface="Times New Roman"/>
              </a:rPr>
              <a:t> </a:t>
            </a:r>
            <a:r>
              <a:rPr dirty="0" sz="1000">
                <a:solidFill>
                  <a:srgbClr val="010202"/>
                </a:solidFill>
                <a:latin typeface="Times New Roman"/>
                <a:cs typeface="Times New Roman"/>
              </a:rPr>
              <a:t>and</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38100" marR="32384" indent="-635">
              <a:lnSpc>
                <a:spcPct val="100000"/>
              </a:lnSpc>
              <a:spcBef>
                <a:spcPts val="370"/>
              </a:spcBef>
            </a:pPr>
            <a:r>
              <a:rPr dirty="0" sz="1000">
                <a:solidFill>
                  <a:srgbClr val="010202"/>
                </a:solidFill>
                <a:latin typeface="Times New Roman"/>
                <a:cs typeface="Times New Roman"/>
              </a:rPr>
              <a:t>liquid in equilibrium with the vapor becomes less dense. Eventually, when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 </a:t>
            </a:r>
            <a:r>
              <a:rPr dirty="0" sz="1000">
                <a:solidFill>
                  <a:srgbClr val="010202"/>
                </a:solidFill>
                <a:latin typeface="Times New Roman"/>
                <a:cs typeface="Times New Roman"/>
              </a:rPr>
              <a:t>is reached,  the molar volumes of the </a:t>
            </a:r>
            <a:r>
              <a:rPr dirty="0" sz="1000" spc="-5">
                <a:solidFill>
                  <a:srgbClr val="010202"/>
                </a:solidFill>
                <a:latin typeface="Times New Roman"/>
                <a:cs typeface="Times New Roman"/>
              </a:rPr>
              <a:t>coexisting </a:t>
            </a:r>
            <a:r>
              <a:rPr dirty="0" sz="1000">
                <a:solidFill>
                  <a:srgbClr val="010202"/>
                </a:solidFill>
                <a:latin typeface="Times New Roman"/>
                <a:cs typeface="Times New Roman"/>
              </a:rPr>
              <a:t>phases coincide at the state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critical</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point</a:t>
            </a:r>
            <a:endParaRPr sz="1000">
              <a:latin typeface="Times New Roman"/>
              <a:cs typeface="Times New Roman"/>
            </a:endParaRPr>
          </a:p>
          <a:p>
            <a:pPr algn="just" marL="38100" marR="32384">
              <a:lnSpc>
                <a:spcPct val="100000"/>
              </a:lnSpc>
              <a:spcBef>
                <a:spcPts val="370"/>
              </a:spcBef>
            </a:pPr>
            <a:r>
              <a:rPr dirty="0" sz="1000">
                <a:solidFill>
                  <a:srgbClr val="010202"/>
                </a:solidFill>
                <a:latin typeface="Times New Roman"/>
                <a:cs typeface="Times New Roman"/>
              </a:rPr>
              <a:t>is thus the meeting point of the locus of the point </a:t>
            </a:r>
            <a:r>
              <a:rPr dirty="0" sz="1000" i="1">
                <a:solidFill>
                  <a:srgbClr val="010202"/>
                </a:solidFill>
                <a:latin typeface="Times New Roman"/>
                <a:cs typeface="Times New Roman"/>
              </a:rPr>
              <a:t>C </a:t>
            </a:r>
            <a:r>
              <a:rPr dirty="0" sz="1000">
                <a:solidFill>
                  <a:srgbClr val="010202"/>
                </a:solidFill>
                <a:latin typeface="Times New Roman"/>
                <a:cs typeface="Times New Roman"/>
              </a:rPr>
              <a:t>with temperature (the line </a:t>
            </a:r>
            <a:r>
              <a:rPr dirty="0" sz="1000" spc="-5" i="1">
                <a:solidFill>
                  <a:srgbClr val="010202"/>
                </a:solidFill>
                <a:latin typeface="Times New Roman"/>
                <a:cs typeface="Times New Roman"/>
              </a:rPr>
              <a:t>mn</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the locus of the point </a:t>
            </a:r>
            <a:r>
              <a:rPr dirty="0" sz="1000" i="1">
                <a:solidFill>
                  <a:srgbClr val="010202"/>
                </a:solidFill>
                <a:latin typeface="Times New Roman"/>
                <a:cs typeface="Times New Roman"/>
              </a:rPr>
              <a:t>B </a:t>
            </a:r>
            <a:r>
              <a:rPr dirty="0" sz="1000">
                <a:solidFill>
                  <a:srgbClr val="010202"/>
                </a:solidFill>
                <a:latin typeface="Times New Roman"/>
                <a:cs typeface="Times New Roman"/>
              </a:rPr>
              <a:t>with temperature (the line </a:t>
            </a:r>
            <a:r>
              <a:rPr dirty="0" sz="1000" i="1">
                <a:solidFill>
                  <a:srgbClr val="010202"/>
                </a:solidFill>
                <a:latin typeface="Times New Roman"/>
                <a:cs typeface="Times New Roman"/>
              </a:rPr>
              <a:t>on</a:t>
            </a:r>
            <a:r>
              <a:rPr dirty="0" sz="1000">
                <a:solidFill>
                  <a:srgbClr val="010202"/>
                </a:solidFill>
                <a:latin typeface="Times New Roman"/>
                <a:cs typeface="Times New Roman"/>
              </a:rPr>
              <a:t>), and the complete locus line </a:t>
            </a:r>
            <a:r>
              <a:rPr dirty="0" sz="1000" spc="-5" i="1">
                <a:solidFill>
                  <a:srgbClr val="010202"/>
                </a:solidFill>
                <a:latin typeface="Times New Roman"/>
                <a:cs typeface="Times New Roman"/>
              </a:rPr>
              <a:t>mno  </a:t>
            </a:r>
            <a:r>
              <a:rPr dirty="0" sz="1000">
                <a:solidFill>
                  <a:srgbClr val="010202"/>
                </a:solidFill>
                <a:latin typeface="Times New Roman"/>
                <a:cs typeface="Times New Roman"/>
              </a:rPr>
              <a:t>defines the field of vapor-liquid</a:t>
            </a:r>
            <a:r>
              <a:rPr dirty="0" sz="1000" spc="-10">
                <a:solidFill>
                  <a:srgbClr val="010202"/>
                </a:solidFill>
                <a:latin typeface="Times New Roman"/>
                <a:cs typeface="Times New Roman"/>
              </a:rPr>
              <a:t> </a:t>
            </a:r>
            <a:r>
              <a:rPr dirty="0" sz="1000">
                <a:solidFill>
                  <a:srgbClr val="010202"/>
                </a:solidFill>
                <a:latin typeface="Times New Roman"/>
                <a:cs typeface="Times New Roman"/>
              </a:rPr>
              <a:t>equilibrium.</a:t>
            </a:r>
            <a:endParaRPr sz="1000">
              <a:latin typeface="Times New Roman"/>
              <a:cs typeface="Times New Roman"/>
            </a:endParaRPr>
          </a:p>
          <a:p>
            <a:pPr marL="165100">
              <a:lnSpc>
                <a:spcPct val="100000"/>
              </a:lnSpc>
              <a:spcBef>
                <a:spcPts val="370"/>
              </a:spcBef>
            </a:pPr>
            <a:r>
              <a:rPr dirty="0" sz="1000">
                <a:solidFill>
                  <a:srgbClr val="010202"/>
                </a:solidFill>
                <a:latin typeface="Times New Roman"/>
                <a:cs typeface="Times New Roman"/>
              </a:rPr>
              <a:t>At</a:t>
            </a:r>
            <a:r>
              <a:rPr dirty="0" sz="1000" spc="75">
                <a:solidFill>
                  <a:srgbClr val="010202"/>
                </a:solidFill>
                <a:latin typeface="Times New Roman"/>
                <a:cs typeface="Times New Roman"/>
              </a:rPr>
              <a:t> </a:t>
            </a:r>
            <a:r>
              <a:rPr dirty="0" sz="1000">
                <a:solidFill>
                  <a:srgbClr val="010202"/>
                </a:solidFill>
                <a:latin typeface="Times New Roman"/>
                <a:cs typeface="Times New Roman"/>
              </a:rPr>
              <a:t>temperatures</a:t>
            </a:r>
            <a:r>
              <a:rPr dirty="0" sz="1000" spc="75">
                <a:solidFill>
                  <a:srgbClr val="010202"/>
                </a:solidFill>
                <a:latin typeface="Times New Roman"/>
                <a:cs typeface="Times New Roman"/>
              </a:rPr>
              <a:t> </a:t>
            </a:r>
            <a:r>
              <a:rPr dirty="0" sz="1000">
                <a:solidFill>
                  <a:srgbClr val="010202"/>
                </a:solidFill>
                <a:latin typeface="Times New Roman"/>
                <a:cs typeface="Times New Roman"/>
              </a:rPr>
              <a:t>higher</a:t>
            </a:r>
            <a:r>
              <a:rPr dirty="0" sz="1000" spc="75">
                <a:solidFill>
                  <a:srgbClr val="010202"/>
                </a:solidFill>
                <a:latin typeface="Times New Roman"/>
                <a:cs typeface="Times New Roman"/>
              </a:rPr>
              <a:t> </a:t>
            </a:r>
            <a:r>
              <a:rPr dirty="0" sz="1000">
                <a:solidFill>
                  <a:srgbClr val="010202"/>
                </a:solidFill>
                <a:latin typeface="Times New Roman"/>
                <a:cs typeface="Times New Roman"/>
              </a:rPr>
              <a:t>than</a:t>
            </a:r>
            <a:r>
              <a:rPr dirty="0" sz="1000" spc="7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baseline="-33333" sz="1125" spc="202">
                <a:solidFill>
                  <a:srgbClr val="010202"/>
                </a:solidFill>
                <a:latin typeface="Times New Roman"/>
                <a:cs typeface="Times New Roman"/>
              </a:rPr>
              <a:t> </a:t>
            </a:r>
            <a:r>
              <a:rPr dirty="0" sz="1000">
                <a:solidFill>
                  <a:srgbClr val="010202"/>
                </a:solidFill>
                <a:latin typeface="Times New Roman"/>
                <a:cs typeface="Times New Roman"/>
              </a:rPr>
              <a:t>distinct</a:t>
            </a:r>
            <a:r>
              <a:rPr dirty="0" sz="1000" spc="75">
                <a:solidFill>
                  <a:srgbClr val="010202"/>
                </a:solidFill>
                <a:latin typeface="Times New Roman"/>
                <a:cs typeface="Times New Roman"/>
              </a:rPr>
              <a:t> </a:t>
            </a:r>
            <a:r>
              <a:rPr dirty="0" sz="1000">
                <a:solidFill>
                  <a:srgbClr val="010202"/>
                </a:solidFill>
                <a:latin typeface="Times New Roman"/>
                <a:cs typeface="Times New Roman"/>
              </a:rPr>
              <a:t>two-phase</a:t>
            </a:r>
            <a:r>
              <a:rPr dirty="0" sz="1000" spc="75">
                <a:solidFill>
                  <a:srgbClr val="010202"/>
                </a:solidFill>
                <a:latin typeface="Times New Roman"/>
                <a:cs typeface="Times New Roman"/>
              </a:rPr>
              <a:t> </a:t>
            </a:r>
            <a:r>
              <a:rPr dirty="0" sz="1000">
                <a:solidFill>
                  <a:srgbClr val="010202"/>
                </a:solidFill>
                <a:latin typeface="Times New Roman"/>
                <a:cs typeface="Times New Roman"/>
              </a:rPr>
              <a:t>equilibrium</a:t>
            </a:r>
            <a:r>
              <a:rPr dirty="0" sz="1000" spc="80">
                <a:solidFill>
                  <a:srgbClr val="010202"/>
                </a:solidFill>
                <a:latin typeface="Times New Roman"/>
                <a:cs typeface="Times New Roman"/>
              </a:rPr>
              <a:t> </a:t>
            </a:r>
            <a:r>
              <a:rPr dirty="0" sz="1000">
                <a:solidFill>
                  <a:srgbClr val="010202"/>
                </a:solidFill>
                <a:latin typeface="Times New Roman"/>
                <a:cs typeface="Times New Roman"/>
              </a:rPr>
              <a:t>(involving</a:t>
            </a:r>
            <a:r>
              <a:rPr dirty="0" sz="1000" spc="75">
                <a:solidFill>
                  <a:srgbClr val="010202"/>
                </a:solidFill>
                <a:latin typeface="Times New Roman"/>
                <a:cs typeface="Times New Roman"/>
              </a:rPr>
              <a:t> </a:t>
            </a:r>
            <a:r>
              <a:rPr dirty="0" sz="1000">
                <a:solidFill>
                  <a:srgbClr val="010202"/>
                </a:solidFill>
                <a:latin typeface="Times New Roman"/>
                <a:cs typeface="Times New Roman"/>
              </a:rPr>
              <a:t>two</a:t>
            </a:r>
            <a:r>
              <a:rPr dirty="0" sz="1000" spc="75">
                <a:solidFill>
                  <a:srgbClr val="010202"/>
                </a:solidFill>
                <a:latin typeface="Times New Roman"/>
                <a:cs typeface="Times New Roman"/>
              </a:rPr>
              <a:t> </a:t>
            </a:r>
            <a:r>
              <a:rPr dirty="0" sz="1000">
                <a:solidFill>
                  <a:srgbClr val="010202"/>
                </a:solidFill>
                <a:latin typeface="Times New Roman"/>
                <a:cs typeface="Times New Roman"/>
              </a:rPr>
              <a:t>phases</a:t>
            </a:r>
            <a:endParaRPr sz="1000">
              <a:latin typeface="Times New Roman"/>
              <a:cs typeface="Times New Roman"/>
            </a:endParaRPr>
          </a:p>
          <a:p>
            <a:pPr marL="38100" marR="31750">
              <a:lnSpc>
                <a:spcPct val="100000"/>
              </a:lnSpc>
              <a:spcBef>
                <a:spcPts val="375"/>
              </a:spcBef>
            </a:pPr>
            <a:r>
              <a:rPr dirty="0" sz="1000">
                <a:solidFill>
                  <a:srgbClr val="010202"/>
                </a:solidFill>
                <a:latin typeface="Times New Roman"/>
                <a:cs typeface="Times New Roman"/>
              </a:rPr>
              <a:t>separated by a boundary across which the properties of the system change abruptly) does  not occur and thus the gaseous state cannot be liquified by isothermal compression </a:t>
            </a:r>
            <a:r>
              <a:rPr dirty="0" sz="1000" spc="-5">
                <a:solidFill>
                  <a:srgbClr val="010202"/>
                </a:solidFill>
                <a:latin typeface="Times New Roman"/>
                <a:cs typeface="Times New Roman"/>
              </a:rPr>
              <a:t>at  </a:t>
            </a:r>
            <a:r>
              <a:rPr dirty="0" sz="1000">
                <a:solidFill>
                  <a:srgbClr val="010202"/>
                </a:solidFill>
                <a:latin typeface="Times New Roman"/>
                <a:cs typeface="Times New Roman"/>
              </a:rPr>
              <a:t>temperatures higher than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cr</a:t>
            </a:r>
            <a:r>
              <a:rPr dirty="0" sz="1000">
                <a:solidFill>
                  <a:srgbClr val="010202"/>
                </a:solidFill>
                <a:latin typeface="Times New Roman"/>
                <a:cs typeface="Times New Roman"/>
              </a:rPr>
              <a:t>.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 vapor can be condensed by isothermal</a:t>
            </a:r>
            <a:r>
              <a:rPr dirty="0" sz="1000" spc="-65">
                <a:solidFill>
                  <a:srgbClr val="010202"/>
                </a:solidFill>
                <a:latin typeface="Times New Roman"/>
                <a:cs typeface="Times New Roman"/>
              </a:rPr>
              <a:t> </a:t>
            </a:r>
            <a:r>
              <a:rPr dirty="0" sz="1000">
                <a:solidFill>
                  <a:srgbClr val="010202"/>
                </a:solidFill>
                <a:latin typeface="Times New Roman"/>
                <a:cs typeface="Times New Roman"/>
              </a:rPr>
              <a:t>compression</a:t>
            </a:r>
            <a:endParaRPr sz="1000">
              <a:latin typeface="Times New Roman"/>
              <a:cs typeface="Times New Roman"/>
            </a:endParaRPr>
          </a:p>
          <a:p>
            <a:pPr algn="just" marL="38100" marR="31115" indent="-635">
              <a:lnSpc>
                <a:spcPct val="130900"/>
              </a:lnSpc>
            </a:pPr>
            <a:r>
              <a:rPr dirty="0" sz="1000">
                <a:solidFill>
                  <a:srgbClr val="010202"/>
                </a:solidFill>
                <a:latin typeface="Times New Roman"/>
                <a:cs typeface="Times New Roman"/>
              </a:rPr>
              <a:t>at temperatures lower than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cr</a:t>
            </a:r>
            <a:r>
              <a:rPr dirty="0" sz="1000">
                <a:solidFill>
                  <a:srgbClr val="010202"/>
                </a:solidFill>
                <a:latin typeface="Times New Roman"/>
                <a:cs typeface="Times New Roman"/>
              </a:rPr>
              <a:t>, the critical isotherm provides a distinction between the  gaseous and vapor states and defines the gaseous state phase field. The phase fields 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8.2.</a:t>
            </a:r>
            <a:endParaRPr sz="1000">
              <a:latin typeface="Times New Roman"/>
              <a:cs typeface="Times New Roman"/>
            </a:endParaRPr>
          </a:p>
          <a:p>
            <a:pPr algn="just" marL="38100" marR="30480" indent="128905">
              <a:lnSpc>
                <a:spcPct val="130900"/>
              </a:lnSpc>
            </a:pPr>
            <a:r>
              <a:rPr dirty="0" sz="1000">
                <a:solidFill>
                  <a:srgbClr val="010202"/>
                </a:solidFill>
                <a:latin typeface="Times New Roman"/>
                <a:cs typeface="Times New Roman"/>
              </a:rPr>
              <a:t>Liquefaction of a gas requires that the gas be cooled. Consider the process path 1 </a:t>
            </a:r>
            <a:r>
              <a:rPr dirty="0" sz="1000" spc="-5">
                <a:solidFill>
                  <a:srgbClr val="010202"/>
                </a:solidFill>
                <a:latin typeface="Times New Roman"/>
                <a:cs typeface="Times New Roman"/>
              </a:rPr>
              <a:t>→ </a:t>
            </a:r>
            <a:r>
              <a:rPr dirty="0" sz="1000">
                <a:solidFill>
                  <a:srgbClr val="010202"/>
                </a:solidFill>
                <a:latin typeface="Times New Roman"/>
                <a:cs typeface="Times New Roman"/>
              </a:rPr>
              <a:t>2  </a:t>
            </a:r>
            <a:r>
              <a:rPr dirty="0" sz="1000" spc="-5">
                <a:solidFill>
                  <a:srgbClr val="010202"/>
                </a:solidFill>
                <a:latin typeface="Times New Roman"/>
                <a:cs typeface="Times New Roman"/>
              </a:rPr>
              <a:t>in </a:t>
            </a:r>
            <a:r>
              <a:rPr dirty="0" sz="1000" spc="-10">
                <a:solidFill>
                  <a:srgbClr val="010202"/>
                </a:solidFill>
                <a:latin typeface="Times New Roman"/>
                <a:cs typeface="Times New Roman"/>
              </a:rPr>
              <a:t>Fig. 8.2. According </a:t>
            </a:r>
            <a:r>
              <a:rPr dirty="0" sz="1000" spc="-5">
                <a:solidFill>
                  <a:srgbClr val="010202"/>
                </a:solidFill>
                <a:latin typeface="Times New Roman"/>
                <a:cs typeface="Times New Roman"/>
              </a:rPr>
              <a:t>to </a:t>
            </a:r>
            <a:r>
              <a:rPr dirty="0" sz="1000" spc="-10">
                <a:solidFill>
                  <a:srgbClr val="010202"/>
                </a:solidFill>
                <a:latin typeface="Times New Roman"/>
                <a:cs typeface="Times New Roman"/>
              </a:rPr>
              <a:t>this path, which represents the cooling </a:t>
            </a:r>
            <a:r>
              <a:rPr dirty="0" sz="1000" spc="-5">
                <a:solidFill>
                  <a:srgbClr val="010202"/>
                </a:solidFill>
                <a:latin typeface="Times New Roman"/>
                <a:cs typeface="Times New Roman"/>
              </a:rPr>
              <a:t>of </a:t>
            </a:r>
            <a:r>
              <a:rPr dirty="0" sz="1000" spc="-10">
                <a:solidFill>
                  <a:srgbClr val="010202"/>
                </a:solidFill>
                <a:latin typeface="Times New Roman"/>
                <a:cs typeface="Times New Roman"/>
              </a:rPr>
              <a:t>the gas </a:t>
            </a:r>
            <a:r>
              <a:rPr dirty="0" sz="1000" spc="-5">
                <a:solidFill>
                  <a:srgbClr val="010202"/>
                </a:solidFill>
                <a:latin typeface="Times New Roman"/>
                <a:cs typeface="Times New Roman"/>
              </a:rPr>
              <a:t>at </a:t>
            </a:r>
            <a:r>
              <a:rPr dirty="0" sz="1000" spc="-10">
                <a:solidFill>
                  <a:srgbClr val="010202"/>
                </a:solidFill>
                <a:latin typeface="Times New Roman"/>
                <a:cs typeface="Times New Roman"/>
              </a:rPr>
              <a:t>constant  </a:t>
            </a:r>
            <a:r>
              <a:rPr dirty="0" sz="1000">
                <a:solidFill>
                  <a:srgbClr val="010202"/>
                </a:solidFill>
                <a:latin typeface="Times New Roman"/>
                <a:cs typeface="Times New Roman"/>
              </a:rPr>
              <a:t>pressure, the phase change gas </a:t>
            </a:r>
            <a:r>
              <a:rPr dirty="0" sz="1000" spc="-5">
                <a:solidFill>
                  <a:srgbClr val="010202"/>
                </a:solidFill>
                <a:latin typeface="Times New Roman"/>
                <a:cs typeface="Times New Roman"/>
              </a:rPr>
              <a:t>→ </a:t>
            </a:r>
            <a:r>
              <a:rPr dirty="0" sz="1000">
                <a:solidFill>
                  <a:srgbClr val="010202"/>
                </a:solidFill>
                <a:latin typeface="Times New Roman"/>
                <a:cs typeface="Times New Roman"/>
              </a:rPr>
              <a:t>liquid occurs at the point </a:t>
            </a:r>
            <a:r>
              <a:rPr dirty="0" sz="1000" i="1">
                <a:solidFill>
                  <a:srgbClr val="010202"/>
                </a:solidFill>
                <a:latin typeface="Times New Roman"/>
                <a:cs typeface="Times New Roman"/>
              </a:rPr>
              <a:t>a, </a:t>
            </a:r>
            <a:r>
              <a:rPr dirty="0" sz="1000">
                <a:solidFill>
                  <a:srgbClr val="010202"/>
                </a:solidFill>
                <a:latin typeface="Times New Roman"/>
                <a:cs typeface="Times New Roman"/>
              </a:rPr>
              <a:t>at which the temperature  falls below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cr</a:t>
            </a:r>
            <a:r>
              <a:rPr dirty="0" sz="1000" i="1">
                <a:solidFill>
                  <a:srgbClr val="010202"/>
                </a:solidFill>
                <a:latin typeface="Times New Roman"/>
                <a:cs typeface="Times New Roman"/>
              </a:rPr>
              <a:t>. </a:t>
            </a:r>
            <a:r>
              <a:rPr dirty="0" sz="1000">
                <a:solidFill>
                  <a:srgbClr val="010202"/>
                </a:solidFill>
                <a:latin typeface="Times New Roman"/>
                <a:cs typeface="Times New Roman"/>
              </a:rPr>
              <a:t>In fact, at temperatures greater than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 </a:t>
            </a:r>
            <a:r>
              <a:rPr dirty="0" sz="1000">
                <a:solidFill>
                  <a:srgbClr val="010202"/>
                </a:solidFill>
                <a:latin typeface="Times New Roman"/>
                <a:cs typeface="Times New Roman"/>
              </a:rPr>
              <a:t>the criticaltemperature isotherm  has no physical significance. In passing from the state 1 to the state 2 the molar volume  of the system progressively decreases, and, hence, the density of the system progressively  increases. </a:t>
            </a:r>
            <a:r>
              <a:rPr dirty="0" sz="1000" spc="-5">
                <a:solidFill>
                  <a:srgbClr val="010202"/>
                </a:solidFill>
                <a:latin typeface="Times New Roman"/>
                <a:cs typeface="Times New Roman"/>
              </a:rPr>
              <a:t>No </a:t>
            </a:r>
            <a:r>
              <a:rPr dirty="0" sz="1000">
                <a:solidFill>
                  <a:srgbClr val="010202"/>
                </a:solidFill>
                <a:latin typeface="Times New Roman"/>
                <a:cs typeface="Times New Roman"/>
              </a:rPr>
              <a:t>phase separation occurs between the states 1 and 2, and the system in the  state 2 can equivalently be regarded as being a liquid of normal density or a gas of high  density and, in state 1, can be regarded as being a gas of normal density or a liquid of low  density. Physically, no distinction can be made between the liquid and gaseous states at  pressures greater than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cr</a:t>
            </a:r>
            <a:r>
              <a:rPr dirty="0" sz="1000">
                <a:solidFill>
                  <a:srgbClr val="010202"/>
                </a:solidFill>
                <a:latin typeface="Times New Roman"/>
                <a:cs typeface="Times New Roman"/>
              </a:rPr>
              <a:t>, and consequently the system existing in these states is called a  supercritical fluid. Thus, in the </a:t>
            </a:r>
            <a:r>
              <a:rPr dirty="0" sz="1000" spc="-5" i="1">
                <a:solidFill>
                  <a:srgbClr val="010202"/>
                </a:solidFill>
                <a:latin typeface="Times New Roman"/>
                <a:cs typeface="Times New Roman"/>
              </a:rPr>
              <a:t>P–T </a:t>
            </a:r>
            <a:r>
              <a:rPr dirty="0" sz="1000">
                <a:solidFill>
                  <a:srgbClr val="010202"/>
                </a:solidFill>
                <a:latin typeface="Times New Roman"/>
                <a:cs typeface="Times New Roman"/>
              </a:rPr>
              <a:t>phase diagram for the system (e.g., Fig. 7.10) the  liquid-vapor equilibrium line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OB </a:t>
            </a:r>
            <a:r>
              <a:rPr dirty="0" sz="1000">
                <a:solidFill>
                  <a:srgbClr val="010202"/>
                </a:solidFill>
                <a:latin typeface="Times New Roman"/>
                <a:cs typeface="Times New Roman"/>
              </a:rPr>
              <a:t>in Fig. 7.10) terminates at the critical point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cr</a:t>
            </a:r>
            <a:r>
              <a:rPr dirty="0" sz="1000">
                <a:solidFill>
                  <a:srgbClr val="010202"/>
                </a:solidFill>
                <a:latin typeface="Times New Roman"/>
                <a:cs typeface="Times New Roman"/>
              </a:rPr>
              <a:t>,</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T</a:t>
            </a:r>
            <a:r>
              <a:rPr dirty="0" baseline="-33333" sz="1125">
                <a:solidFill>
                  <a:srgbClr val="010202"/>
                </a:solidFill>
                <a:latin typeface="Times New Roman"/>
                <a:cs typeface="Times New Roman"/>
              </a:rPr>
              <a:t>cr</a:t>
            </a:r>
            <a:r>
              <a:rPr dirty="0" sz="1000">
                <a:solidFill>
                  <a:srgbClr val="010202"/>
                </a:solidFill>
                <a:latin typeface="Times New Roman"/>
                <a:cs typeface="Times New Roman"/>
              </a:rPr>
              <a:t>.</a:t>
            </a:r>
            <a:endParaRPr sz="1000">
              <a:latin typeface="Times New Roman"/>
              <a:cs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234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374775" y="687705"/>
            <a:ext cx="2305050" cy="3048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195069"/>
            <a:ext cx="2870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5" name="object 5"/>
          <p:cNvSpPr/>
          <p:nvPr/>
        </p:nvSpPr>
        <p:spPr>
          <a:xfrm>
            <a:off x="1465262" y="1547494"/>
            <a:ext cx="2124075" cy="3524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2092959"/>
            <a:ext cx="363855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and so, for the change of state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gas from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spc="-15" i="1">
                <a:solidFill>
                  <a:srgbClr val="010202"/>
                </a:solidFill>
                <a:latin typeface="Times New Roman"/>
                <a:cs typeface="Times New Roman"/>
              </a:rPr>
              <a:t>T</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to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5">
                <a:solidFill>
                  <a:srgbClr val="010202"/>
                </a:solidFill>
                <a:latin typeface="Times New Roman"/>
                <a:cs typeface="Times New Roman"/>
              </a:rPr>
              <a:t>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a:t>
            </a:r>
            <a:endParaRPr sz="1000">
              <a:latin typeface="Times New Roman"/>
              <a:cs typeface="Times New Roman"/>
            </a:endParaRPr>
          </a:p>
        </p:txBody>
      </p:sp>
      <p:sp>
        <p:nvSpPr>
          <p:cNvPr id="7" name="object 7"/>
          <p:cNvSpPr/>
          <p:nvPr/>
        </p:nvSpPr>
        <p:spPr>
          <a:xfrm>
            <a:off x="631825" y="2492540"/>
            <a:ext cx="3790950" cy="8286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523766"/>
            <a:ext cx="154559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If the gas had been ideal,</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9" name="object 9"/>
          <p:cNvSpPr/>
          <p:nvPr/>
        </p:nvSpPr>
        <p:spPr>
          <a:xfrm>
            <a:off x="1884362" y="3885717"/>
            <a:ext cx="1285875" cy="4381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526445"/>
            <a:ext cx="4597400"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and so the contribution to change in the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arising from the  nonideality of the gas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11" name="object 11"/>
          <p:cNvSpPr/>
          <p:nvPr/>
        </p:nvSpPr>
        <p:spPr>
          <a:xfrm>
            <a:off x="1027112" y="5031270"/>
            <a:ext cx="3000375" cy="34290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5576720"/>
            <a:ext cx="265747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Alternatively, </a:t>
            </a:r>
            <a:r>
              <a:rPr dirty="0" sz="1000" i="1">
                <a:solidFill>
                  <a:srgbClr val="010202"/>
                </a:solidFill>
                <a:latin typeface="Times New Roman"/>
                <a:cs typeface="Times New Roman"/>
              </a:rPr>
              <a:t>dG=RT d </a:t>
            </a:r>
            <a:r>
              <a:rPr dirty="0" sz="1000" spc="-5">
                <a:solidFill>
                  <a:srgbClr val="010202"/>
                </a:solidFill>
                <a:latin typeface="Times New Roman"/>
                <a:cs typeface="Times New Roman"/>
              </a:rPr>
              <a:t>ln </a:t>
            </a:r>
            <a:r>
              <a:rPr dirty="0" sz="1000" i="1">
                <a:solidFill>
                  <a:srgbClr val="010202"/>
                </a:solidFill>
                <a:latin typeface="Times New Roman"/>
                <a:cs typeface="Times New Roman"/>
              </a:rPr>
              <a:t>f </a:t>
            </a:r>
            <a:r>
              <a:rPr dirty="0" sz="1000" spc="-5">
                <a:solidFill>
                  <a:srgbClr val="010202"/>
                </a:solidFill>
                <a:latin typeface="Times New Roman"/>
                <a:cs typeface="Times New Roman"/>
              </a:rPr>
              <a:t>where, from Eq.</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(8.29),</a:t>
            </a:r>
            <a:endParaRPr sz="1000">
              <a:latin typeface="Times New Roman"/>
              <a:cs typeface="Times New Roman"/>
            </a:endParaRPr>
          </a:p>
        </p:txBody>
      </p:sp>
      <p:sp>
        <p:nvSpPr>
          <p:cNvPr id="13" name="object 13"/>
          <p:cNvSpPr/>
          <p:nvPr/>
        </p:nvSpPr>
        <p:spPr>
          <a:xfrm>
            <a:off x="1412875" y="5929147"/>
            <a:ext cx="2228850" cy="129540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235</a:t>
            </a:r>
            <a:endParaRPr sz="1000">
              <a:latin typeface="Times New Roman"/>
              <a:cs typeface="Times New Roman"/>
            </a:endParaRPr>
          </a:p>
        </p:txBody>
      </p:sp>
      <p:sp>
        <p:nvSpPr>
          <p:cNvPr id="3" name="object 3"/>
          <p:cNvSpPr/>
          <p:nvPr/>
        </p:nvSpPr>
        <p:spPr>
          <a:xfrm>
            <a:off x="1312862" y="916305"/>
            <a:ext cx="2428875" cy="3429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372869"/>
            <a:ext cx="35369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so</a:t>
            </a:r>
            <a:endParaRPr sz="1000">
              <a:latin typeface="Times New Roman"/>
              <a:cs typeface="Times New Roman"/>
            </a:endParaRPr>
          </a:p>
        </p:txBody>
      </p:sp>
      <p:sp>
        <p:nvSpPr>
          <p:cNvPr id="5" name="object 5"/>
          <p:cNvSpPr/>
          <p:nvPr/>
        </p:nvSpPr>
        <p:spPr>
          <a:xfrm>
            <a:off x="835025" y="1728470"/>
            <a:ext cx="3800475" cy="3333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488" y="2229484"/>
            <a:ext cx="4598035" cy="4826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 agreement with the</a:t>
            </a:r>
            <a:r>
              <a:rPr dirty="0" sz="1000" spc="-5">
                <a:solidFill>
                  <a:srgbClr val="010202"/>
                </a:solidFill>
                <a:latin typeface="Times New Roman"/>
                <a:cs typeface="Times New Roman"/>
              </a:rPr>
              <a:t> </a:t>
            </a:r>
            <a:r>
              <a:rPr dirty="0" sz="1000">
                <a:solidFill>
                  <a:srgbClr val="010202"/>
                </a:solidFill>
                <a:latin typeface="Times New Roman"/>
                <a:cs typeface="Times New Roman"/>
              </a:rPr>
              <a:t>above.</a:t>
            </a:r>
            <a:endParaRPr sz="1000">
              <a:latin typeface="Times New Roman"/>
              <a:cs typeface="Times New Roman"/>
            </a:endParaRPr>
          </a:p>
          <a:p>
            <a:pPr marL="139700">
              <a:lnSpc>
                <a:spcPct val="100000"/>
              </a:lnSpc>
            </a:pPr>
            <a:r>
              <a:rPr dirty="0" sz="1000">
                <a:solidFill>
                  <a:srgbClr val="010202"/>
                </a:solidFill>
                <a:latin typeface="Times New Roman"/>
                <a:cs typeface="Times New Roman"/>
              </a:rPr>
              <a:t>Thus</a:t>
            </a:r>
            <a:r>
              <a:rPr dirty="0" sz="1000" spc="105">
                <a:solidFill>
                  <a:srgbClr val="010202"/>
                </a:solidFill>
                <a:latin typeface="Times New Roman"/>
                <a:cs typeface="Times New Roman"/>
              </a:rPr>
              <a:t> </a:t>
            </a:r>
            <a:r>
              <a:rPr dirty="0" sz="1000">
                <a:solidFill>
                  <a:srgbClr val="010202"/>
                </a:solidFill>
                <a:latin typeface="Times New Roman"/>
                <a:cs typeface="Times New Roman"/>
              </a:rPr>
              <a:t>for</a:t>
            </a:r>
            <a:r>
              <a:rPr dirty="0" sz="1000" spc="105">
                <a:solidFill>
                  <a:srgbClr val="010202"/>
                </a:solidFill>
                <a:latin typeface="Times New Roman"/>
                <a:cs typeface="Times New Roman"/>
              </a:rPr>
              <a:t> </a:t>
            </a:r>
            <a:r>
              <a:rPr dirty="0" sz="1000">
                <a:solidFill>
                  <a:srgbClr val="010202"/>
                </a:solidFill>
                <a:latin typeface="Times New Roman"/>
                <a:cs typeface="Times New Roman"/>
              </a:rPr>
              <a:t>1</a:t>
            </a:r>
            <a:r>
              <a:rPr dirty="0" sz="1000" spc="105">
                <a:solidFill>
                  <a:srgbClr val="010202"/>
                </a:solidFill>
                <a:latin typeface="Times New Roman"/>
                <a:cs typeface="Times New Roman"/>
              </a:rPr>
              <a:t> </a:t>
            </a:r>
            <a:r>
              <a:rPr dirty="0" sz="1000">
                <a:solidFill>
                  <a:srgbClr val="010202"/>
                </a:solidFill>
                <a:latin typeface="Times New Roman"/>
                <a:cs typeface="Times New Roman"/>
              </a:rPr>
              <a:t>mole</a:t>
            </a:r>
            <a:r>
              <a:rPr dirty="0" sz="1000" spc="105">
                <a:solidFill>
                  <a:srgbClr val="010202"/>
                </a:solidFill>
                <a:latin typeface="Times New Roman"/>
                <a:cs typeface="Times New Roman"/>
              </a:rPr>
              <a:t> </a:t>
            </a:r>
            <a:r>
              <a:rPr dirty="0" sz="1000">
                <a:solidFill>
                  <a:srgbClr val="010202"/>
                </a:solidFill>
                <a:latin typeface="Times New Roman"/>
                <a:cs typeface="Times New Roman"/>
              </a:rPr>
              <a:t>of</a:t>
            </a:r>
            <a:r>
              <a:rPr dirty="0" sz="1000" spc="110">
                <a:solidFill>
                  <a:srgbClr val="010202"/>
                </a:solidFill>
                <a:latin typeface="Times New Roman"/>
                <a:cs typeface="Times New Roman"/>
              </a:rPr>
              <a:t> </a:t>
            </a:r>
            <a:r>
              <a:rPr dirty="0" sz="1000">
                <a:solidFill>
                  <a:srgbClr val="010202"/>
                </a:solidFill>
                <a:latin typeface="Times New Roman"/>
                <a:cs typeface="Times New Roman"/>
              </a:rPr>
              <a:t>nitrogen</a:t>
            </a:r>
            <a:r>
              <a:rPr dirty="0" sz="1000" spc="105">
                <a:solidFill>
                  <a:srgbClr val="010202"/>
                </a:solidFill>
                <a:latin typeface="Times New Roman"/>
                <a:cs typeface="Times New Roman"/>
              </a:rPr>
              <a:t> </a:t>
            </a:r>
            <a:r>
              <a:rPr dirty="0" sz="1000">
                <a:solidFill>
                  <a:srgbClr val="010202"/>
                </a:solidFill>
                <a:latin typeface="Times New Roman"/>
                <a:cs typeface="Times New Roman"/>
              </a:rPr>
              <a:t>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0°C,</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difference</a:t>
            </a:r>
            <a:r>
              <a:rPr dirty="0" sz="1000" spc="110">
                <a:solidFill>
                  <a:srgbClr val="010202"/>
                </a:solidFill>
                <a:latin typeface="Times New Roman"/>
                <a:cs typeface="Times New Roman"/>
              </a:rPr>
              <a:t> </a:t>
            </a:r>
            <a:r>
              <a:rPr dirty="0" sz="1000">
                <a:solidFill>
                  <a:srgbClr val="010202"/>
                </a:solidFill>
                <a:latin typeface="Times New Roman"/>
                <a:cs typeface="Times New Roman"/>
              </a:rPr>
              <a:t>between</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105">
                <a:solidFill>
                  <a:srgbClr val="010202"/>
                </a:solidFill>
                <a:latin typeface="Times New Roman"/>
                <a:cs typeface="Times New Roman"/>
              </a:rPr>
              <a:t> </a:t>
            </a:r>
            <a:r>
              <a:rPr dirty="0" sz="1000">
                <a:solidFill>
                  <a:srgbClr val="010202"/>
                </a:solidFill>
                <a:latin typeface="Times New Roman"/>
                <a:cs typeface="Times New Roman"/>
              </a:rPr>
              <a:t>free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at</a:t>
            </a:r>
            <a:endParaRPr sz="1000">
              <a:latin typeface="Times New Roman"/>
              <a:cs typeface="Times New Roman"/>
            </a:endParaRPr>
          </a:p>
          <a:p>
            <a:pPr marL="12700">
              <a:lnSpc>
                <a:spcPct val="100000"/>
              </a:lnSpc>
            </a:pP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=150 </a:t>
            </a:r>
            <a:r>
              <a:rPr dirty="0" sz="1000">
                <a:solidFill>
                  <a:srgbClr val="010202"/>
                </a:solidFill>
                <a:latin typeface="Times New Roman"/>
                <a:cs typeface="Times New Roman"/>
              </a:rPr>
              <a:t>atm and that at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 </a:t>
            </a:r>
            <a:r>
              <a:rPr dirty="0" sz="1000" spc="-5">
                <a:solidFill>
                  <a:srgbClr val="010202"/>
                </a:solidFill>
                <a:latin typeface="Times New Roman"/>
                <a:cs typeface="Times New Roman"/>
              </a:rPr>
              <a:t>atm</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7" name="object 7"/>
          <p:cNvSpPr/>
          <p:nvPr/>
        </p:nvSpPr>
        <p:spPr>
          <a:xfrm>
            <a:off x="923925" y="2927985"/>
            <a:ext cx="3800475" cy="9715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041775"/>
            <a:ext cx="4598670" cy="9398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The contribution due to the nonideality of nitrogen is thus seen to be only 76 joules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almost </a:t>
            </a:r>
            <a:r>
              <a:rPr dirty="0" sz="1000" spc="-10">
                <a:solidFill>
                  <a:srgbClr val="010202"/>
                </a:solidFill>
                <a:latin typeface="Times New Roman"/>
                <a:cs typeface="Times New Roman"/>
              </a:rPr>
              <a:t>11,300</a:t>
            </a:r>
            <a:r>
              <a:rPr dirty="0" sz="1000" spc="-5">
                <a:solidFill>
                  <a:srgbClr val="010202"/>
                </a:solidFill>
                <a:latin typeface="Times New Roman"/>
                <a:cs typeface="Times New Roman"/>
              </a:rPr>
              <a:t> </a:t>
            </a:r>
            <a:r>
              <a:rPr dirty="0" sz="1000">
                <a:solidFill>
                  <a:srgbClr val="010202"/>
                </a:solidFill>
                <a:latin typeface="Times New Roman"/>
                <a:cs typeface="Times New Roman"/>
              </a:rPr>
              <a:t>joules.</a:t>
            </a:r>
            <a:endParaRPr sz="1000">
              <a:latin typeface="Times New Roman"/>
              <a:cs typeface="Times New Roman"/>
            </a:endParaRPr>
          </a:p>
          <a:p>
            <a:pPr marL="12700" marR="5080" indent="127000">
              <a:lnSpc>
                <a:spcPct val="100000"/>
              </a:lnSpc>
            </a:pPr>
            <a:r>
              <a:rPr dirty="0" sz="1000">
                <a:solidFill>
                  <a:srgbClr val="010202"/>
                </a:solidFill>
                <a:latin typeface="Times New Roman"/>
                <a:cs typeface="Times New Roman"/>
              </a:rPr>
              <a:t>The number of terms which must be retained in the virial equation depends on the  magnitude of the range of pressure over which it must be applied.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example, in  the virial equation for nitrogen at 0°C only the first term is needed up to 6 atm and only  </a:t>
            </a:r>
            <a:r>
              <a:rPr dirty="0" sz="1000" spc="-2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first</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two</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terms</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are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needed</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up</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to</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20</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atm.</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When</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only</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first</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term</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needed</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expression</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is</a:t>
            </a:r>
            <a:endParaRPr sz="1000">
              <a:latin typeface="Times New Roman"/>
              <a:cs typeface="Times New Roman"/>
            </a:endParaRPr>
          </a:p>
        </p:txBody>
      </p:sp>
      <p:sp>
        <p:nvSpPr>
          <p:cNvPr id="9" name="object 9"/>
          <p:cNvSpPr/>
          <p:nvPr/>
        </p:nvSpPr>
        <p:spPr>
          <a:xfrm>
            <a:off x="2003425" y="5435600"/>
            <a:ext cx="1057275" cy="3810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5976835"/>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11" name="object 11"/>
          <p:cNvSpPr/>
          <p:nvPr/>
        </p:nvSpPr>
        <p:spPr>
          <a:xfrm>
            <a:off x="1951037" y="6206490"/>
            <a:ext cx="1162050" cy="38100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19084" y="6701155"/>
            <a:ext cx="4650105" cy="1034415"/>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and hence </a:t>
            </a:r>
            <a:r>
              <a:rPr dirty="0" sz="1000" spc="50" i="1">
                <a:solidFill>
                  <a:srgbClr val="010202"/>
                </a:solidFill>
                <a:latin typeface="Times New Roman"/>
                <a:cs typeface="Times New Roman"/>
              </a:rPr>
              <a:t>–BRT</a:t>
            </a:r>
            <a:r>
              <a:rPr dirty="0" sz="1000" spc="50">
                <a:solidFill>
                  <a:srgbClr val="010202"/>
                </a:solidFill>
                <a:latin typeface="Times New Roman"/>
                <a:cs typeface="Times New Roman"/>
              </a:rPr>
              <a:t>=a </a:t>
            </a:r>
            <a:r>
              <a:rPr dirty="0" sz="1000" spc="-5">
                <a:solidFill>
                  <a:srgbClr val="010202"/>
                </a:solidFill>
                <a:latin typeface="Times New Roman"/>
                <a:cs typeface="Times New Roman"/>
              </a:rPr>
              <a:t>in Eq. (8.25) and </a:t>
            </a:r>
            <a:r>
              <a:rPr dirty="0" sz="1000" spc="165">
                <a:solidFill>
                  <a:srgbClr val="010202"/>
                </a:solidFill>
                <a:latin typeface="Times New Roman"/>
                <a:cs typeface="Times New Roman"/>
              </a:rPr>
              <a:t>a</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only of temperature.</a:t>
            </a:r>
            <a:endParaRPr sz="1000">
              <a:latin typeface="Times New Roman"/>
              <a:cs typeface="Times New Roman"/>
            </a:endParaRPr>
          </a:p>
          <a:p>
            <a:pPr algn="r" marL="38100" marR="31115" indent="127000">
              <a:lnSpc>
                <a:spcPct val="100000"/>
              </a:lnSpc>
            </a:pPr>
            <a:r>
              <a:rPr dirty="0" sz="1000">
                <a:solidFill>
                  <a:srgbClr val="010202"/>
                </a:solidFill>
                <a:latin typeface="Times New Roman"/>
                <a:cs typeface="Times New Roman"/>
              </a:rPr>
              <a:t>Consider</a:t>
            </a:r>
            <a:r>
              <a:rPr dirty="0" sz="1000" spc="90">
                <a:solidFill>
                  <a:srgbClr val="010202"/>
                </a:solidFill>
                <a:latin typeface="Times New Roman"/>
                <a:cs typeface="Times New Roman"/>
              </a:rPr>
              <a:t> </a:t>
            </a:r>
            <a:r>
              <a:rPr dirty="0" sz="1000">
                <a:solidFill>
                  <a:srgbClr val="010202"/>
                </a:solidFill>
                <a:latin typeface="Times New Roman"/>
                <a:cs typeface="Times New Roman"/>
              </a:rPr>
              <a:t>a</a:t>
            </a:r>
            <a:r>
              <a:rPr dirty="0" sz="1000" spc="95">
                <a:solidFill>
                  <a:srgbClr val="010202"/>
                </a:solidFill>
                <a:latin typeface="Times New Roman"/>
                <a:cs typeface="Times New Roman"/>
              </a:rPr>
              <a:t> </a:t>
            </a:r>
            <a:r>
              <a:rPr dirty="0" sz="1000">
                <a:solidFill>
                  <a:srgbClr val="010202"/>
                </a:solidFill>
                <a:latin typeface="Times New Roman"/>
                <a:cs typeface="Times New Roman"/>
              </a:rPr>
              <a:t>nonideal</a:t>
            </a:r>
            <a:r>
              <a:rPr dirty="0" sz="1000" spc="90">
                <a:solidFill>
                  <a:srgbClr val="010202"/>
                </a:solidFill>
                <a:latin typeface="Times New Roman"/>
                <a:cs typeface="Times New Roman"/>
              </a:rPr>
              <a:t> </a:t>
            </a:r>
            <a:r>
              <a:rPr dirty="0" sz="1000">
                <a:solidFill>
                  <a:srgbClr val="010202"/>
                </a:solidFill>
                <a:latin typeface="Times New Roman"/>
                <a:cs typeface="Times New Roman"/>
              </a:rPr>
              <a:t>gas</a:t>
            </a:r>
            <a:r>
              <a:rPr dirty="0" sz="1000" spc="9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95">
                <a:solidFill>
                  <a:srgbClr val="010202"/>
                </a:solidFill>
                <a:latin typeface="Times New Roman"/>
                <a:cs typeface="Times New Roman"/>
              </a:rPr>
              <a:t> </a:t>
            </a:r>
            <a:r>
              <a:rPr dirty="0" sz="1000">
                <a:solidFill>
                  <a:srgbClr val="010202"/>
                </a:solidFill>
                <a:latin typeface="Times New Roman"/>
                <a:cs typeface="Times New Roman"/>
              </a:rPr>
              <a:t>obeys</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equation</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r>
              <a:rPr dirty="0" sz="1000" spc="90">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90">
                <a:solidFill>
                  <a:srgbClr val="010202"/>
                </a:solidFill>
                <a:latin typeface="Times New Roman"/>
                <a:cs typeface="Times New Roman"/>
              </a:rPr>
              <a:t> </a:t>
            </a:r>
            <a:r>
              <a:rPr dirty="0" sz="1000" spc="-5" i="1">
                <a:solidFill>
                  <a:srgbClr val="010202"/>
                </a:solidFill>
                <a:latin typeface="Times New Roman"/>
                <a:cs typeface="Times New Roman"/>
              </a:rPr>
              <a:t>PV=RT</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BP</a:t>
            </a:r>
            <a:r>
              <a:rPr dirty="0" sz="1000" spc="-5">
                <a:solidFill>
                  <a:srgbClr val="010202"/>
                </a:solidFill>
                <a:latin typeface="Times New Roman"/>
                <a:cs typeface="Times New Roman"/>
              </a:rPr>
              <a:t>).</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work  done by this nonideal gas in a reversible, isothermal expansion from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is the</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same</a:t>
            </a:r>
            <a:endParaRPr sz="1000">
              <a:latin typeface="Times New Roman"/>
              <a:cs typeface="Times New Roman"/>
            </a:endParaRPr>
          </a:p>
          <a:p>
            <a:pPr algn="r" marR="31115">
              <a:lnSpc>
                <a:spcPct val="100000"/>
              </a:lnSpc>
              <a:spcBef>
                <a:spcPts val="370"/>
              </a:spcBef>
            </a:pPr>
            <a:r>
              <a:rPr dirty="0" sz="1000" spc="-5">
                <a:solidFill>
                  <a:srgbClr val="010202"/>
                </a:solidFill>
                <a:latin typeface="Times New Roman"/>
                <a:cs typeface="Times New Roman"/>
              </a:rPr>
              <a:t>as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done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when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an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reversibly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isothermally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expanded</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baseline="-33333" sz="1125" spc="179">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6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baseline="-33333" sz="1125" spc="179">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a:p>
            <a:pPr algn="r" marL="38100" marR="30480">
              <a:lnSpc>
                <a:spcPct val="100000"/>
              </a:lnSpc>
              <a:spcBef>
                <a:spcPts val="370"/>
              </a:spcBef>
            </a:pPr>
            <a:r>
              <a:rPr dirty="0" sz="1000" spc="-5">
                <a:solidFill>
                  <a:srgbClr val="010202"/>
                </a:solidFill>
                <a:latin typeface="Times New Roman"/>
                <a:cs typeface="Times New Roman"/>
              </a:rPr>
              <a:t>the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same</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200">
                <a:solidFill>
                  <a:srgbClr val="010202"/>
                </a:solidFill>
                <a:latin typeface="Times New Roman"/>
                <a:cs typeface="Times New Roman"/>
              </a:rPr>
              <a:t> </a:t>
            </a:r>
            <a:r>
              <a:rPr dirty="0" sz="1000" spc="-10">
                <a:solidFill>
                  <a:srgbClr val="010202"/>
                </a:solidFill>
                <a:latin typeface="Times New Roman"/>
                <a:cs typeface="Times New Roman"/>
              </a:rPr>
              <a:t>However,</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work</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done</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non-ideal</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200">
                <a:solidFill>
                  <a:srgbClr val="010202"/>
                </a:solidFill>
                <a:latin typeface="Times New Roman"/>
                <a:cs typeface="Times New Roman"/>
              </a:rPr>
              <a:t> </a:t>
            </a:r>
            <a:r>
              <a:rPr dirty="0" sz="1000">
                <a:solidFill>
                  <a:srgbClr val="010202"/>
                </a:solidFill>
                <a:latin typeface="Times New Roman"/>
                <a:cs typeface="Times New Roman"/>
              </a:rPr>
              <a:t>a</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reversible, </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isothermal  expansion  from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is  greater  than  that  done  when  an  ideal  gas</a:t>
            </a:r>
            <a:r>
              <a:rPr dirty="0" sz="1000" spc="-4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13" name="object 13"/>
          <p:cNvSpPr txBox="1"/>
          <p:nvPr/>
        </p:nvSpPr>
        <p:spPr>
          <a:xfrm>
            <a:off x="469861" y="683450"/>
            <a:ext cx="272415" cy="177800"/>
          </a:xfrm>
          <a:prstGeom prst="rect">
            <a:avLst/>
          </a:prstGeom>
        </p:spPr>
        <p:txBody>
          <a:bodyPr wrap="square" lIns="0" tIns="12700" rIns="0" bIns="0" rtlCol="0" vert="horz">
            <a:spAutoFit/>
          </a:bodyPr>
          <a:lstStyle/>
          <a:p>
            <a:pPr marL="12700">
              <a:lnSpc>
                <a:spcPct val="100000"/>
              </a:lnSpc>
              <a:spcBef>
                <a:spcPts val="100"/>
              </a:spcBef>
            </a:pPr>
            <a:r>
              <a:rPr dirty="0" sz="1000" spc="-10">
                <a:solidFill>
                  <a:srgbClr val="010202"/>
                </a:solidFill>
                <a:latin typeface="Times New Roman"/>
                <a:cs typeface="Times New Roman"/>
              </a:rPr>
              <a:t>Now</a:t>
            </a:r>
            <a:endParaRPr sz="1000">
              <a:latin typeface="Times New Roman"/>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256" y="403225"/>
            <a:ext cx="4678045" cy="1953260"/>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236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50800" marR="45720">
              <a:lnSpc>
                <a:spcPct val="130900"/>
              </a:lnSpc>
              <a:spcBef>
                <a:spcPts val="495"/>
              </a:spcBef>
            </a:pPr>
            <a:r>
              <a:rPr dirty="0" sz="1000" spc="-5">
                <a:solidFill>
                  <a:srgbClr val="010202"/>
                </a:solidFill>
                <a:latin typeface="Times New Roman"/>
                <a:cs typeface="Times New Roman"/>
              </a:rPr>
              <a:t>reversibly and isothermally expanded from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at the same temperature. </a:t>
            </a:r>
            <a:r>
              <a:rPr dirty="0" sz="1000" spc="-5">
                <a:solidFill>
                  <a:srgbClr val="010202"/>
                </a:solidFill>
                <a:latin typeface="Times New Roman"/>
                <a:cs typeface="Times New Roman"/>
              </a:rPr>
              <a:t>Consider  </a:t>
            </a:r>
            <a:r>
              <a:rPr dirty="0" sz="1000">
                <a:solidFill>
                  <a:srgbClr val="010202"/>
                </a:solidFill>
                <a:latin typeface="Times New Roman"/>
                <a:cs typeface="Times New Roman"/>
              </a:rPr>
              <a:t>why this is</a:t>
            </a:r>
            <a:r>
              <a:rPr dirty="0" sz="1000" spc="-5">
                <a:solidFill>
                  <a:srgbClr val="010202"/>
                </a:solidFill>
                <a:latin typeface="Times New Roman"/>
                <a:cs typeface="Times New Roman"/>
              </a:rPr>
              <a:t> so.</a:t>
            </a:r>
            <a:endParaRPr sz="1000">
              <a:latin typeface="Times New Roman"/>
              <a:cs typeface="Times New Roman"/>
            </a:endParaRPr>
          </a:p>
          <a:p>
            <a:pPr algn="just" marL="50800" marR="43180" indent="127000">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the ideal gas </a:t>
            </a:r>
            <a:r>
              <a:rPr dirty="0" sz="1000" spc="-20" i="1">
                <a:solidFill>
                  <a:srgbClr val="010202"/>
                </a:solidFill>
                <a:latin typeface="Times New Roman"/>
                <a:cs typeface="Times New Roman"/>
              </a:rPr>
              <a:t>V=RT/P, </a:t>
            </a:r>
            <a:r>
              <a:rPr dirty="0" sz="1000">
                <a:solidFill>
                  <a:srgbClr val="010202"/>
                </a:solidFill>
                <a:latin typeface="Times New Roman"/>
                <a:cs typeface="Times New Roman"/>
              </a:rPr>
              <a:t>and for the nonideal gas </a:t>
            </a:r>
            <a:r>
              <a:rPr dirty="0" sz="1000" spc="-5" i="1">
                <a:solidFill>
                  <a:srgbClr val="010202"/>
                </a:solidFill>
                <a:latin typeface="Times New Roman"/>
                <a:cs typeface="Times New Roman"/>
              </a:rPr>
              <a:t>V=RT/P+BRT</a:t>
            </a:r>
            <a:r>
              <a:rPr dirty="0" sz="1000" spc="-5">
                <a:solidFill>
                  <a:srgbClr val="010202"/>
                </a:solidFill>
                <a:latin typeface="Times New Roman"/>
                <a:cs typeface="Times New Roman"/>
              </a:rPr>
              <a:t>. </a:t>
            </a:r>
            <a:r>
              <a:rPr dirty="0" sz="1000">
                <a:solidFill>
                  <a:srgbClr val="010202"/>
                </a:solidFill>
                <a:latin typeface="Times New Roman"/>
                <a:cs typeface="Times New Roman"/>
              </a:rPr>
              <a:t>Thus, on a </a:t>
            </a:r>
            <a:r>
              <a:rPr dirty="0" sz="1000" spc="-5" i="1">
                <a:solidFill>
                  <a:srgbClr val="010202"/>
                </a:solidFill>
                <a:latin typeface="Times New Roman"/>
                <a:cs typeface="Times New Roman"/>
              </a:rPr>
              <a:t>P-V  </a:t>
            </a:r>
            <a:r>
              <a:rPr dirty="0" sz="1000">
                <a:solidFill>
                  <a:srgbClr val="010202"/>
                </a:solidFill>
                <a:latin typeface="Times New Roman"/>
                <a:cs typeface="Times New Roman"/>
              </a:rPr>
              <a:t>diagram any isotherm for the nonideal gas is displaced from the isotherm for the ideal gas  by </a:t>
            </a:r>
            <a:r>
              <a:rPr dirty="0" sz="1000" spc="-5">
                <a:solidFill>
                  <a:srgbClr val="010202"/>
                </a:solidFill>
                <a:latin typeface="Times New Roman"/>
                <a:cs typeface="Times New Roman"/>
              </a:rPr>
              <a:t>the constant increment in volume </a:t>
            </a:r>
            <a:r>
              <a:rPr dirty="0" sz="1000" spc="-20" i="1">
                <a:solidFill>
                  <a:srgbClr val="010202"/>
                </a:solidFill>
                <a:latin typeface="Times New Roman"/>
                <a:cs typeface="Times New Roman"/>
              </a:rPr>
              <a:t>BRT, </a:t>
            </a:r>
            <a:r>
              <a:rPr dirty="0" sz="1000" spc="-5">
                <a:solidFill>
                  <a:srgbClr val="010202"/>
                </a:solidFill>
                <a:latin typeface="Times New Roman"/>
                <a:cs typeface="Times New Roman"/>
              </a:rPr>
              <a:t>as shown in Fig. 8.13. Because of the constant  </a:t>
            </a:r>
            <a:r>
              <a:rPr dirty="0" sz="1000">
                <a:solidFill>
                  <a:srgbClr val="010202"/>
                </a:solidFill>
                <a:latin typeface="Times New Roman"/>
                <a:cs typeface="Times New Roman"/>
              </a:rPr>
              <a:t>displacement</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area</a:t>
            </a:r>
            <a:r>
              <a:rPr dirty="0" sz="1000" spc="90">
                <a:solidFill>
                  <a:srgbClr val="010202"/>
                </a:solidFill>
                <a:latin typeface="Times New Roman"/>
                <a:cs typeface="Times New Roman"/>
              </a:rPr>
              <a:t> </a:t>
            </a:r>
            <a:r>
              <a:rPr dirty="0" sz="1000">
                <a:solidFill>
                  <a:srgbClr val="010202"/>
                </a:solidFill>
                <a:latin typeface="Times New Roman"/>
                <a:cs typeface="Times New Roman"/>
              </a:rPr>
              <a:t>under</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isotherm</a:t>
            </a:r>
            <a:r>
              <a:rPr dirty="0" sz="1000" spc="85">
                <a:solidFill>
                  <a:srgbClr val="010202"/>
                </a:solidFill>
                <a:latin typeface="Times New Roman"/>
                <a:cs typeface="Times New Roman"/>
              </a:rPr>
              <a:t> </a:t>
            </a:r>
            <a:r>
              <a:rPr dirty="0" sz="1000">
                <a:solidFill>
                  <a:srgbClr val="010202"/>
                </a:solidFill>
                <a:latin typeface="Times New Roman"/>
                <a:cs typeface="Times New Roman"/>
              </a:rPr>
              <a:t>for</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ideal</a:t>
            </a:r>
            <a:r>
              <a:rPr dirty="0" sz="1000" spc="90">
                <a:solidFill>
                  <a:srgbClr val="010202"/>
                </a:solidFill>
                <a:latin typeface="Times New Roman"/>
                <a:cs typeface="Times New Roman"/>
              </a:rPr>
              <a:t> </a:t>
            </a:r>
            <a:r>
              <a:rPr dirty="0" sz="1000">
                <a:solidFill>
                  <a:srgbClr val="010202"/>
                </a:solidFill>
                <a:latin typeface="Times New Roman"/>
                <a:cs typeface="Times New Roman"/>
              </a:rPr>
              <a:t>gas</a:t>
            </a:r>
            <a:r>
              <a:rPr dirty="0" sz="1000" spc="90">
                <a:solidFill>
                  <a:srgbClr val="010202"/>
                </a:solidFill>
                <a:latin typeface="Times New Roman"/>
                <a:cs typeface="Times New Roman"/>
              </a:rPr>
              <a:t> </a:t>
            </a:r>
            <a:r>
              <a:rPr dirty="0" sz="1000">
                <a:solidFill>
                  <a:srgbClr val="010202"/>
                </a:solidFill>
                <a:latin typeface="Times New Roman"/>
                <a:cs typeface="Times New Roman"/>
              </a:rPr>
              <a:t>between</a:t>
            </a:r>
            <a:r>
              <a:rPr dirty="0" sz="1000" spc="9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baseline="-33333" sz="1125" spc="225">
                <a:solidFill>
                  <a:srgbClr val="010202"/>
                </a:solidFill>
                <a:latin typeface="Times New Roman"/>
                <a:cs typeface="Times New Roman"/>
              </a:rPr>
              <a:t> </a:t>
            </a:r>
            <a:r>
              <a:rPr dirty="0" sz="1000">
                <a:solidFill>
                  <a:srgbClr val="010202"/>
                </a:solidFill>
                <a:latin typeface="Times New Roman"/>
                <a:cs typeface="Times New Roman"/>
              </a:rPr>
              <a:t>and</a:t>
            </a:r>
            <a:r>
              <a:rPr dirty="0" sz="1000" spc="9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baseline="-33333" sz="1125" spc="2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area</a:t>
            </a:r>
            <a:endParaRPr sz="1000">
              <a:latin typeface="Times New Roman"/>
              <a:cs typeface="Times New Roman"/>
            </a:endParaRPr>
          </a:p>
          <a:p>
            <a:pPr algn="just" marL="50800" marR="47625">
              <a:lnSpc>
                <a:spcPct val="100000"/>
              </a:lnSpc>
              <a:spcBef>
                <a:spcPts val="370"/>
              </a:spcBef>
            </a:pPr>
            <a:r>
              <a:rPr dirty="0" sz="1000" i="1">
                <a:solidFill>
                  <a:srgbClr val="010202"/>
                </a:solidFill>
                <a:latin typeface="Times New Roman"/>
                <a:cs typeface="Times New Roman"/>
              </a:rPr>
              <a:t>abcd</a:t>
            </a:r>
            <a:r>
              <a:rPr dirty="0" sz="1000">
                <a:solidFill>
                  <a:srgbClr val="010202"/>
                </a:solidFill>
                <a:latin typeface="Times New Roman"/>
                <a:cs typeface="Times New Roman"/>
              </a:rPr>
              <a:t>) </a:t>
            </a:r>
            <a:r>
              <a:rPr dirty="0" sz="1000" spc="-5">
                <a:solidFill>
                  <a:srgbClr val="010202"/>
                </a:solidFill>
                <a:latin typeface="Times New Roman"/>
                <a:cs typeface="Times New Roman"/>
              </a:rPr>
              <a:t>is the same as the area under the isotherm for the nonideal gas between the same  </a:t>
            </a:r>
            <a:r>
              <a:rPr dirty="0" sz="1000">
                <a:solidFill>
                  <a:srgbClr val="010202"/>
                </a:solidFill>
                <a:latin typeface="Times New Roman"/>
                <a:cs typeface="Times New Roman"/>
              </a:rPr>
              <a:t>pressures (the area </a:t>
            </a:r>
            <a:r>
              <a:rPr dirty="0" sz="1000" spc="-5" i="1">
                <a:solidFill>
                  <a:srgbClr val="010202"/>
                </a:solidFill>
                <a:latin typeface="Times New Roman"/>
                <a:cs typeface="Times New Roman"/>
              </a:rPr>
              <a:t>efgh</a:t>
            </a:r>
            <a:r>
              <a:rPr dirty="0" sz="1000" spc="-5">
                <a:solidFill>
                  <a:srgbClr val="010202"/>
                </a:solidFill>
                <a:latin typeface="Times New Roman"/>
                <a:cs typeface="Times New Roman"/>
              </a:rPr>
              <a:t>). Thus the same amount of work is done by both gases in  expanding isothermally from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a:t>
            </a:r>
            <a:r>
              <a:rPr dirty="0" sz="1000" spc="-12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endParaRPr sz="1000">
              <a:latin typeface="Times New Roman"/>
              <a:cs typeface="Times New Roman"/>
            </a:endParaRPr>
          </a:p>
          <a:p>
            <a:pPr algn="just" marL="177800">
              <a:lnSpc>
                <a:spcPct val="100000"/>
              </a:lnSpc>
              <a:spcBef>
                <a:spcPts val="37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the ideal gas,</a:t>
            </a:r>
            <a:endParaRPr sz="1000">
              <a:latin typeface="Times New Roman"/>
              <a:cs typeface="Times New Roman"/>
            </a:endParaRPr>
          </a:p>
        </p:txBody>
      </p:sp>
      <p:sp>
        <p:nvSpPr>
          <p:cNvPr id="3" name="object 3"/>
          <p:cNvSpPr/>
          <p:nvPr/>
        </p:nvSpPr>
        <p:spPr>
          <a:xfrm>
            <a:off x="1150937" y="2530957"/>
            <a:ext cx="2752725" cy="3714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3104984"/>
            <a:ext cx="12458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for the nonideal</a:t>
            </a:r>
            <a:r>
              <a:rPr dirty="0" sz="1000" spc="-90">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p:txBody>
      </p:sp>
      <p:sp>
        <p:nvSpPr>
          <p:cNvPr id="5" name="object 5"/>
          <p:cNvSpPr/>
          <p:nvPr/>
        </p:nvSpPr>
        <p:spPr>
          <a:xfrm>
            <a:off x="1727200" y="3457409"/>
            <a:ext cx="1609725" cy="523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4345304"/>
            <a:ext cx="361124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but, as </a:t>
            </a:r>
            <a:r>
              <a:rPr dirty="0" sz="1000" i="1">
                <a:solidFill>
                  <a:srgbClr val="010202"/>
                </a:solidFill>
                <a:latin typeface="Times New Roman"/>
                <a:cs typeface="Times New Roman"/>
              </a:rPr>
              <a:t>V=RT/P+BRT </a:t>
            </a:r>
            <a:r>
              <a:rPr dirty="0" sz="1000" spc="-5">
                <a:solidFill>
                  <a:srgbClr val="010202"/>
                </a:solidFill>
                <a:latin typeface="Times New Roman"/>
                <a:cs typeface="Times New Roman"/>
              </a:rPr>
              <a:t>and hence, at constant </a:t>
            </a:r>
            <a:r>
              <a:rPr dirty="0" sz="1000" spc="-40" i="1">
                <a:solidFill>
                  <a:srgbClr val="010202"/>
                </a:solidFill>
                <a:latin typeface="Times New Roman"/>
                <a:cs typeface="Times New Roman"/>
              </a:rPr>
              <a:t>T, </a:t>
            </a:r>
            <a:r>
              <a:rPr dirty="0" sz="1000" spc="10" i="1">
                <a:solidFill>
                  <a:srgbClr val="010202"/>
                </a:solidFill>
                <a:latin typeface="Times New Roman"/>
                <a:cs typeface="Times New Roman"/>
              </a:rPr>
              <a:t>dV=–RT(dP/P</a:t>
            </a:r>
            <a:r>
              <a:rPr dirty="0" baseline="33333" sz="1125" spc="15">
                <a:solidFill>
                  <a:srgbClr val="010202"/>
                </a:solidFill>
                <a:latin typeface="Times New Roman"/>
                <a:cs typeface="Times New Roman"/>
              </a:rPr>
              <a:t>2</a:t>
            </a:r>
            <a:r>
              <a:rPr dirty="0" sz="1000" spc="10" i="1">
                <a:solidFill>
                  <a:srgbClr val="010202"/>
                </a:solidFill>
                <a:latin typeface="Times New Roman"/>
                <a:cs typeface="Times New Roman"/>
              </a:rPr>
              <a:t>),</a:t>
            </a:r>
            <a:r>
              <a:rPr dirty="0" sz="1000" spc="-30" i="1">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7" name="object 7"/>
          <p:cNvSpPr txBox="1"/>
          <p:nvPr/>
        </p:nvSpPr>
        <p:spPr>
          <a:xfrm>
            <a:off x="419100" y="5528945"/>
            <a:ext cx="4649470" cy="635000"/>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However, as any isotherm for the nonideal gas also lies above the isotherm for the ideal  gas (for a positive value of </a:t>
            </a:r>
            <a:r>
              <a:rPr dirty="0" sz="1000" i="1">
                <a:solidFill>
                  <a:srgbClr val="010202"/>
                </a:solidFill>
                <a:latin typeface="Times New Roman"/>
                <a:cs typeface="Times New Roman"/>
              </a:rPr>
              <a:t>B</a:t>
            </a:r>
            <a:r>
              <a:rPr dirty="0" sz="1000">
                <a:solidFill>
                  <a:srgbClr val="010202"/>
                </a:solidFill>
                <a:latin typeface="Times New Roman"/>
                <a:cs typeface="Times New Roman"/>
              </a:rPr>
              <a:t>), the work done by the nonideal gas in expanding  isothermally and reversibly from </a:t>
            </a:r>
            <a:r>
              <a:rPr dirty="0" sz="1000" i="1">
                <a:solidFill>
                  <a:srgbClr val="010202"/>
                </a:solidFill>
                <a:latin typeface="Times New Roman"/>
                <a:cs typeface="Times New Roman"/>
              </a:rPr>
              <a:t>V</a:t>
            </a:r>
            <a:r>
              <a:rPr dirty="0" baseline="-33333" sz="1125">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(the area </a:t>
            </a:r>
            <a:r>
              <a:rPr dirty="0" sz="1000" spc="-5" i="1">
                <a:solidFill>
                  <a:srgbClr val="010202"/>
                </a:solidFill>
                <a:latin typeface="Times New Roman"/>
                <a:cs typeface="Times New Roman"/>
              </a:rPr>
              <a:t>aijd</a:t>
            </a:r>
            <a:r>
              <a:rPr dirty="0" sz="1000" spc="-5">
                <a:solidFill>
                  <a:srgbClr val="010202"/>
                </a:solidFill>
                <a:latin typeface="Times New Roman"/>
                <a:cs typeface="Times New Roman"/>
              </a:rPr>
              <a:t>) </a:t>
            </a:r>
            <a:r>
              <a:rPr dirty="0" sz="1000">
                <a:solidFill>
                  <a:srgbClr val="010202"/>
                </a:solidFill>
                <a:latin typeface="Times New Roman"/>
                <a:cs typeface="Times New Roman"/>
              </a:rPr>
              <a:t>is greater than that done by the  ideal gas in isothermally and reversibly expanding between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(the area</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abcd</a:t>
            </a:r>
            <a:r>
              <a:rPr dirty="0" sz="1000">
                <a:solidFill>
                  <a:srgbClr val="010202"/>
                </a:solidFill>
                <a:latin typeface="Times New Roman"/>
                <a:cs typeface="Times New Roman"/>
              </a:rPr>
              <a:t>).</a:t>
            </a:r>
            <a:endParaRPr sz="1000">
              <a:latin typeface="Times New Roman"/>
              <a:cs typeface="Times New Roman"/>
            </a:endParaRPr>
          </a:p>
        </p:txBody>
      </p:sp>
      <p:sp>
        <p:nvSpPr>
          <p:cNvPr id="8" name="object 8"/>
          <p:cNvSpPr/>
          <p:nvPr/>
        </p:nvSpPr>
        <p:spPr>
          <a:xfrm>
            <a:off x="1211262" y="4911725"/>
            <a:ext cx="3076575" cy="400050"/>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237</a:t>
            </a:r>
            <a:endParaRPr sz="1000">
              <a:latin typeface="Times New Roman"/>
              <a:cs typeface="Times New Roman"/>
            </a:endParaRPr>
          </a:p>
        </p:txBody>
      </p:sp>
      <p:sp>
        <p:nvSpPr>
          <p:cNvPr id="3" name="object 3"/>
          <p:cNvSpPr/>
          <p:nvPr/>
        </p:nvSpPr>
        <p:spPr>
          <a:xfrm>
            <a:off x="1028700" y="713105"/>
            <a:ext cx="3429000" cy="36766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4592320"/>
            <a:ext cx="3463290" cy="532130"/>
          </a:xfrm>
          <a:prstGeom prst="rect">
            <a:avLst/>
          </a:prstGeom>
        </p:spPr>
        <p:txBody>
          <a:bodyPr wrap="square" lIns="0" tIns="12700" rIns="0" bIns="0" rtlCol="0" vert="horz">
            <a:spAutoFit/>
          </a:bodyPr>
          <a:lstStyle/>
          <a:p>
            <a:pPr marL="4470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8.13 </a:t>
            </a:r>
            <a:r>
              <a:rPr dirty="0" sz="1000">
                <a:solidFill>
                  <a:srgbClr val="010202"/>
                </a:solidFill>
                <a:latin typeface="Times New Roman"/>
                <a:cs typeface="Times New Roman"/>
              </a:rPr>
              <a:t>Isotherms for an ideal gas and a non-ideal</a:t>
            </a:r>
            <a:r>
              <a:rPr dirty="0" sz="1000" spc="-80">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a:p>
            <a:pPr>
              <a:lnSpc>
                <a:spcPct val="100000"/>
              </a:lnSpc>
              <a:spcBef>
                <a:spcPts val="35"/>
              </a:spcBef>
            </a:pPr>
            <a:endParaRPr sz="1350">
              <a:latin typeface="Times New Roman"/>
              <a:cs typeface="Times New Roman"/>
            </a:endParaRPr>
          </a:p>
          <a:p>
            <a:pPr marL="12700">
              <a:lnSpc>
                <a:spcPct val="100000"/>
              </a:lnSpc>
            </a:pPr>
            <a:r>
              <a:rPr dirty="0" sz="1000" spc="-5">
                <a:solidFill>
                  <a:srgbClr val="010202"/>
                </a:solidFill>
                <a:latin typeface="Times New Roman"/>
                <a:cs typeface="Times New Roman"/>
              </a:rPr>
              <a:t>The vertical separation between the two isotherms</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5" name="object 5"/>
          <p:cNvSpPr/>
          <p:nvPr/>
        </p:nvSpPr>
        <p:spPr>
          <a:xfrm>
            <a:off x="912812" y="5423699"/>
            <a:ext cx="3228975" cy="3619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5978676"/>
            <a:ext cx="344614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the ideal gas, </a:t>
            </a:r>
            <a:r>
              <a:rPr dirty="0" sz="1000" i="1">
                <a:solidFill>
                  <a:srgbClr val="010202"/>
                </a:solidFill>
                <a:latin typeface="Times New Roman"/>
                <a:cs typeface="Times New Roman"/>
              </a:rPr>
              <a:t>w</a:t>
            </a:r>
            <a:r>
              <a:rPr dirty="0" baseline="-33333" sz="1125">
                <a:solidFill>
                  <a:srgbClr val="010202"/>
                </a:solidFill>
                <a:latin typeface="Times New Roman"/>
                <a:cs typeface="Times New Roman"/>
              </a:rPr>
              <a:t>ideal gas</a:t>
            </a:r>
            <a:r>
              <a:rPr dirty="0" sz="1000">
                <a:solidFill>
                  <a:srgbClr val="010202"/>
                </a:solidFill>
                <a:latin typeface="Times New Roman"/>
                <a:cs typeface="Times New Roman"/>
              </a:rPr>
              <a:t>=</a:t>
            </a:r>
            <a:r>
              <a:rPr dirty="0" sz="1000" i="1">
                <a:solidFill>
                  <a:srgbClr val="010202"/>
                </a:solidFill>
                <a:latin typeface="Times New Roman"/>
                <a:cs typeface="Times New Roman"/>
              </a:rPr>
              <a:t>RT </a:t>
            </a:r>
            <a:r>
              <a:rPr dirty="0" sz="1000">
                <a:solidFill>
                  <a:srgbClr val="010202"/>
                </a:solidFill>
                <a:latin typeface="Times New Roman"/>
                <a:cs typeface="Times New Roman"/>
              </a:rPr>
              <a:t>ln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and for the nonideal</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gas,</a:t>
            </a:r>
            <a:endParaRPr sz="1000">
              <a:latin typeface="Times New Roman"/>
              <a:cs typeface="Times New Roman"/>
            </a:endParaRPr>
          </a:p>
        </p:txBody>
      </p:sp>
      <p:sp>
        <p:nvSpPr>
          <p:cNvPr id="7" name="object 7"/>
          <p:cNvSpPr/>
          <p:nvPr/>
        </p:nvSpPr>
        <p:spPr>
          <a:xfrm>
            <a:off x="2032000" y="6378257"/>
            <a:ext cx="990600" cy="5238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7104697"/>
            <a:ext cx="335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a:t>
            </a:r>
            <a:endParaRPr sz="1000">
              <a:latin typeface="Times New Roman"/>
              <a:cs typeface="Times New Roman"/>
            </a:endParaRPr>
          </a:p>
        </p:txBody>
      </p:sp>
      <p:sp>
        <p:nvSpPr>
          <p:cNvPr id="9" name="object 9"/>
          <p:cNvSpPr/>
          <p:nvPr/>
        </p:nvSpPr>
        <p:spPr>
          <a:xfrm>
            <a:off x="1943100" y="7380605"/>
            <a:ext cx="1076325" cy="380999"/>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7434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238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00">
                <a:solidFill>
                  <a:srgbClr val="010202"/>
                </a:solidFill>
                <a:latin typeface="Times New Roman"/>
                <a:cs typeface="Times New Roman"/>
              </a:rPr>
              <a:t>such</a:t>
            </a:r>
            <a:r>
              <a:rPr dirty="0" sz="1000" spc="-5">
                <a:solidFill>
                  <a:srgbClr val="010202"/>
                </a:solidFill>
                <a:latin typeface="Times New Roman"/>
                <a:cs typeface="Times New Roman"/>
              </a:rPr>
              <a:t> </a:t>
            </a:r>
            <a:r>
              <a:rPr dirty="0" sz="1000">
                <a:solidFill>
                  <a:srgbClr val="010202"/>
                </a:solidFill>
                <a:latin typeface="Times New Roman"/>
                <a:cs typeface="Times New Roman"/>
              </a:rPr>
              <a:t>that</a:t>
            </a:r>
            <a:endParaRPr sz="1000">
              <a:latin typeface="Times New Roman"/>
              <a:cs typeface="Times New Roman"/>
            </a:endParaRPr>
          </a:p>
        </p:txBody>
      </p:sp>
      <p:sp>
        <p:nvSpPr>
          <p:cNvPr id="3" name="object 3"/>
          <p:cNvSpPr/>
          <p:nvPr/>
        </p:nvSpPr>
        <p:spPr>
          <a:xfrm>
            <a:off x="1289050" y="963294"/>
            <a:ext cx="2476500" cy="3524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496059"/>
            <a:ext cx="4648835" cy="482600"/>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Consider the comparison of the behavior of hydrogen gas, for which </a:t>
            </a:r>
            <a:r>
              <a:rPr dirty="0" sz="1000" i="1">
                <a:solidFill>
                  <a:srgbClr val="010202"/>
                </a:solidFill>
                <a:latin typeface="Times New Roman"/>
                <a:cs typeface="Times New Roman"/>
              </a:rPr>
              <a:t>PV=  </a:t>
            </a:r>
            <a:r>
              <a:rPr dirty="0" sz="1000" spc="-5" i="1">
                <a:solidFill>
                  <a:srgbClr val="010202"/>
                </a:solidFill>
                <a:latin typeface="Times New Roman"/>
                <a:cs typeface="Times New Roman"/>
              </a:rPr>
              <a:t>RT</a:t>
            </a:r>
            <a:r>
              <a:rPr dirty="0" sz="1000" spc="-5">
                <a:solidFill>
                  <a:srgbClr val="010202"/>
                </a:solidFill>
                <a:latin typeface="Times New Roman"/>
                <a:cs typeface="Times New Roman"/>
              </a:rPr>
              <a:t>(1+0.0064</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 with that of an ideal gas in reversible isothermal expansions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a:t>
            </a:r>
            <a:r>
              <a:rPr dirty="0" sz="1000">
                <a:solidFill>
                  <a:srgbClr val="010202"/>
                </a:solidFill>
                <a:latin typeface="Times New Roman"/>
                <a:cs typeface="Times New Roman"/>
              </a:rPr>
              <a:t>between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=100 </a:t>
            </a:r>
            <a:r>
              <a:rPr dirty="0" sz="1000">
                <a:solidFill>
                  <a:srgbClr val="010202"/>
                </a:solidFill>
                <a:latin typeface="Times New Roman"/>
                <a:cs typeface="Times New Roman"/>
              </a:rPr>
              <a:t>atm and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=50 </a:t>
            </a:r>
            <a:r>
              <a:rPr dirty="0" sz="1000">
                <a:solidFill>
                  <a:srgbClr val="010202"/>
                </a:solidFill>
                <a:latin typeface="Times New Roman"/>
                <a:cs typeface="Times New Roman"/>
              </a:rPr>
              <a:t>atm at 298</a:t>
            </a:r>
            <a:r>
              <a:rPr dirty="0" sz="1000" spc="-10">
                <a:solidFill>
                  <a:srgbClr val="010202"/>
                </a:solidFill>
                <a:latin typeface="Times New Roman"/>
                <a:cs typeface="Times New Roman"/>
              </a:rPr>
              <a:t> </a:t>
            </a:r>
            <a:r>
              <a:rPr dirty="0" sz="1000">
                <a:solidFill>
                  <a:srgbClr val="010202"/>
                </a:solidFill>
                <a:latin typeface="Times New Roman"/>
                <a:cs typeface="Times New Roman"/>
              </a:rPr>
              <a:t>K:</a:t>
            </a:r>
            <a:endParaRPr sz="1000">
              <a:latin typeface="Times New Roman"/>
              <a:cs typeface="Times New Roman"/>
            </a:endParaRPr>
          </a:p>
        </p:txBody>
      </p:sp>
      <p:sp>
        <p:nvSpPr>
          <p:cNvPr id="5" name="object 5"/>
          <p:cNvSpPr txBox="1"/>
          <p:nvPr/>
        </p:nvSpPr>
        <p:spPr>
          <a:xfrm>
            <a:off x="444500" y="3701567"/>
            <a:ext cx="147129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 for the change of</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state</a:t>
            </a:r>
            <a:endParaRPr sz="1000">
              <a:latin typeface="Times New Roman"/>
              <a:cs typeface="Times New Roman"/>
            </a:endParaRPr>
          </a:p>
        </p:txBody>
      </p:sp>
      <p:sp>
        <p:nvSpPr>
          <p:cNvPr id="6" name="object 6"/>
          <p:cNvSpPr/>
          <p:nvPr/>
        </p:nvSpPr>
        <p:spPr>
          <a:xfrm>
            <a:off x="831850" y="4155592"/>
            <a:ext cx="3390900" cy="77152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504079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8" name="object 8"/>
          <p:cNvSpPr/>
          <p:nvPr/>
        </p:nvSpPr>
        <p:spPr>
          <a:xfrm>
            <a:off x="631825" y="5405920"/>
            <a:ext cx="3790950" cy="5143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19100" y="6186322"/>
            <a:ext cx="278384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At </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0.2445 liters,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298 K,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ideal gas</a:t>
            </a:r>
            <a:r>
              <a:rPr dirty="0" sz="1000">
                <a:solidFill>
                  <a:srgbClr val="010202"/>
                </a:solidFill>
                <a:latin typeface="Times New Roman"/>
                <a:cs typeface="Times New Roman"/>
              </a:rPr>
              <a:t>=100 atm,</a:t>
            </a:r>
            <a:r>
              <a:rPr dirty="0" sz="1000" spc="-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10" name="object 10"/>
          <p:cNvSpPr/>
          <p:nvPr/>
        </p:nvSpPr>
        <p:spPr>
          <a:xfrm>
            <a:off x="1474787" y="6687502"/>
            <a:ext cx="2105025" cy="504825"/>
          </a:xfrm>
          <a:prstGeom prst="rect">
            <a:avLst/>
          </a:prstGeom>
          <a:blipFill>
            <a:blip r:embed="rId5" cstate="print"/>
            <a:stretch>
              <a:fillRect/>
            </a:stretch>
          </a:blipFill>
        </p:spPr>
        <p:txBody>
          <a:bodyPr wrap="square" lIns="0" tIns="0" rIns="0" bIns="0" rtlCol="0"/>
          <a:lstStyle/>
          <a:p/>
        </p:txBody>
      </p:sp>
      <p:sp>
        <p:nvSpPr>
          <p:cNvPr id="11" name="object 11"/>
          <p:cNvSpPr/>
          <p:nvPr/>
        </p:nvSpPr>
        <p:spPr>
          <a:xfrm>
            <a:off x="682625" y="2090140"/>
            <a:ext cx="4286770" cy="1470406"/>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400" y="403223"/>
            <a:ext cx="4648835" cy="440055"/>
          </a:xfrm>
          <a:prstGeom prst="rect">
            <a:avLst/>
          </a:prstGeom>
        </p:spPr>
        <p:txBody>
          <a:bodyPr wrap="square" lIns="0" tIns="12700" rIns="0" bIns="0" rtlCol="0" vert="horz">
            <a:spAutoFit/>
          </a:bodyPr>
          <a:lstStyle/>
          <a:p>
            <a:pPr algn="r" marR="1778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239</a:t>
            </a:r>
            <a:endParaRPr sz="1000">
              <a:latin typeface="Times New Roman"/>
              <a:cs typeface="Times New Roman"/>
            </a:endParaRPr>
          </a:p>
          <a:p>
            <a:pPr marL="50800">
              <a:lnSpc>
                <a:spcPct val="100000"/>
              </a:lnSpc>
              <a:spcBef>
                <a:spcPts val="865"/>
              </a:spcBef>
            </a:pPr>
            <a:r>
              <a:rPr dirty="0" sz="1000">
                <a:solidFill>
                  <a:srgbClr val="010202"/>
                </a:solidFill>
                <a:latin typeface="Times New Roman"/>
                <a:cs typeface="Times New Roman"/>
              </a:rPr>
              <a:t>and at </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0.489 liters,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298 K, </a:t>
            </a:r>
            <a:r>
              <a:rPr dirty="0" sz="1000" i="1">
                <a:solidFill>
                  <a:srgbClr val="010202"/>
                </a:solidFill>
                <a:latin typeface="Times New Roman"/>
                <a:cs typeface="Times New Roman"/>
              </a:rPr>
              <a:t>P</a:t>
            </a:r>
            <a:r>
              <a:rPr dirty="0" baseline="-33333" sz="1125">
                <a:solidFill>
                  <a:srgbClr val="010202"/>
                </a:solidFill>
                <a:latin typeface="Times New Roman"/>
                <a:cs typeface="Times New Roman"/>
              </a:rPr>
              <a:t>ideal gas</a:t>
            </a:r>
            <a:r>
              <a:rPr dirty="0" sz="1000">
                <a:solidFill>
                  <a:srgbClr val="010202"/>
                </a:solidFill>
                <a:latin typeface="Times New Roman"/>
                <a:cs typeface="Times New Roman"/>
              </a:rPr>
              <a:t>=50 atm,</a:t>
            </a:r>
            <a:r>
              <a:rPr dirty="0" sz="1000" spc="-1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
        <p:nvSpPr>
          <p:cNvPr id="3" name="object 3"/>
          <p:cNvSpPr txBox="1"/>
          <p:nvPr/>
        </p:nvSpPr>
        <p:spPr>
          <a:xfrm>
            <a:off x="431647" y="1927542"/>
            <a:ext cx="4677410" cy="5786755"/>
          </a:xfrm>
          <a:prstGeom prst="rect">
            <a:avLst/>
          </a:prstGeom>
        </p:spPr>
        <p:txBody>
          <a:bodyPr wrap="square" lIns="0" tIns="12700" rIns="0" bIns="0" rtlCol="0" vert="horz">
            <a:spAutoFit/>
          </a:bodyPr>
          <a:lstStyle/>
          <a:p>
            <a:pPr marL="1907539">
              <a:lnSpc>
                <a:spcPct val="100000"/>
              </a:lnSpc>
              <a:spcBef>
                <a:spcPts val="100"/>
              </a:spcBef>
            </a:pPr>
            <a:r>
              <a:rPr dirty="0" sz="1000" b="1">
                <a:solidFill>
                  <a:srgbClr val="010202"/>
                </a:solidFill>
                <a:latin typeface="Times New Roman"/>
                <a:cs typeface="Times New Roman"/>
              </a:rPr>
              <a:t>8.8</a:t>
            </a:r>
            <a:r>
              <a:rPr dirty="0" sz="1000" spc="-5" b="1">
                <a:solidFill>
                  <a:srgbClr val="010202"/>
                </a:solidFill>
                <a:latin typeface="Times New Roman"/>
                <a:cs typeface="Times New Roman"/>
              </a:rPr>
              <a:t> SUMMARY</a:t>
            </a:r>
            <a:endParaRPr sz="1000">
              <a:latin typeface="Times New Roman"/>
              <a:cs typeface="Times New Roman"/>
            </a:endParaRPr>
          </a:p>
          <a:p>
            <a:pPr>
              <a:lnSpc>
                <a:spcPct val="100000"/>
              </a:lnSpc>
              <a:spcBef>
                <a:spcPts val="10"/>
              </a:spcBef>
            </a:pPr>
            <a:endParaRPr sz="1050">
              <a:latin typeface="Times New Roman"/>
              <a:cs typeface="Times New Roman"/>
            </a:endParaRPr>
          </a:p>
          <a:p>
            <a:pPr algn="r" marL="50800" marR="85090">
              <a:lnSpc>
                <a:spcPct val="100000"/>
              </a:lnSpc>
            </a:pPr>
            <a:r>
              <a:rPr dirty="0" sz="1000" spc="-5">
                <a:solidFill>
                  <a:srgbClr val="010202"/>
                </a:solidFill>
                <a:latin typeface="Times New Roman"/>
                <a:cs typeface="Times New Roman"/>
              </a:rPr>
              <a:t>An ideal gas is an assemblage of volumeless noninteracting particles</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obeys  </a:t>
            </a:r>
            <a:r>
              <a:rPr dirty="0" sz="1000">
                <a:solidFill>
                  <a:srgbClr val="010202"/>
                </a:solidFill>
                <a:latin typeface="Times New Roman"/>
                <a:cs typeface="Times New Roman"/>
              </a:rPr>
              <a:t>the ideal gas </a:t>
            </a:r>
            <a:r>
              <a:rPr dirty="0" sz="1000" spc="-20">
                <a:solidFill>
                  <a:srgbClr val="010202"/>
                </a:solidFill>
                <a:latin typeface="Times New Roman"/>
                <a:cs typeface="Times New Roman"/>
              </a:rPr>
              <a:t>law, </a:t>
            </a:r>
            <a:r>
              <a:rPr dirty="0" sz="1000" spc="-5" i="1">
                <a:solidFill>
                  <a:srgbClr val="010202"/>
                </a:solidFill>
                <a:latin typeface="Times New Roman"/>
                <a:cs typeface="Times New Roman"/>
              </a:rPr>
              <a:t>PV=RT</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an ideal gas arises</a:t>
            </a:r>
            <a:r>
              <a:rPr dirty="0" sz="1000" spc="210">
                <a:solidFill>
                  <a:srgbClr val="010202"/>
                </a:solidFill>
                <a:latin typeface="Times New Roman"/>
                <a:cs typeface="Times New Roman"/>
              </a:rPr>
              <a:t> </a:t>
            </a:r>
            <a:r>
              <a:rPr dirty="0" sz="1000">
                <a:solidFill>
                  <a:srgbClr val="010202"/>
                </a:solidFill>
                <a:latin typeface="Times New Roman"/>
                <a:cs typeface="Times New Roman"/>
              </a:rPr>
              <a:t>solely</a:t>
            </a:r>
            <a:r>
              <a:rPr dirty="0" sz="1000" spc="35">
                <a:solidFill>
                  <a:srgbClr val="010202"/>
                </a:solidFill>
                <a:latin typeface="Times New Roman"/>
                <a:cs typeface="Times New Roman"/>
              </a:rPr>
              <a:t> </a:t>
            </a:r>
            <a:r>
              <a:rPr dirty="0" sz="1000">
                <a:solidFill>
                  <a:srgbClr val="010202"/>
                </a:solidFill>
                <a:latin typeface="Times New Roman"/>
                <a:cs typeface="Times New Roman"/>
              </a:rPr>
              <a:t>from  </a:t>
            </a:r>
            <a:r>
              <a:rPr dirty="0" sz="1000" spc="-1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20">
                <a:solidFill>
                  <a:srgbClr val="010202"/>
                </a:solidFill>
                <a:latin typeface="Times New Roman"/>
                <a:cs typeface="Times New Roman"/>
              </a:rPr>
              <a:t>translational</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motions</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gas</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particles</a:t>
            </a:r>
            <a:r>
              <a:rPr dirty="0" sz="1000" spc="65">
                <a:solidFill>
                  <a:srgbClr val="010202"/>
                </a:solidFill>
                <a:latin typeface="Times New Roman"/>
                <a:cs typeface="Times New Roman"/>
              </a:rPr>
              <a:t> </a:t>
            </a:r>
            <a:r>
              <a:rPr dirty="0" sz="1000" spc="-15">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hence,</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is</a:t>
            </a:r>
            <a:r>
              <a:rPr dirty="0" sz="1000" spc="60">
                <a:solidFill>
                  <a:srgbClr val="010202"/>
                </a:solidFill>
                <a:latin typeface="Times New Roman"/>
                <a:cs typeface="Times New Roman"/>
              </a:rPr>
              <a:t> </a:t>
            </a:r>
            <a:r>
              <a:rPr dirty="0" sz="1000">
                <a:solidFill>
                  <a:srgbClr val="010202"/>
                </a:solidFill>
                <a:latin typeface="Times New Roman"/>
                <a:cs typeface="Times New Roman"/>
              </a:rPr>
              <a:t>a</a:t>
            </a:r>
            <a:r>
              <a:rPr dirty="0" sz="1000" spc="65">
                <a:solidFill>
                  <a:srgbClr val="010202"/>
                </a:solidFill>
                <a:latin typeface="Times New Roman"/>
                <a:cs typeface="Times New Roman"/>
              </a:rPr>
              <a:t> </a:t>
            </a:r>
            <a:r>
              <a:rPr dirty="0" sz="1000" spc="-20">
                <a:solidFill>
                  <a:srgbClr val="010202"/>
                </a:solidFill>
                <a:latin typeface="Times New Roman"/>
                <a:cs typeface="Times New Roman"/>
              </a:rPr>
              <a:t>function</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only</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spc="-20">
                <a:solidFill>
                  <a:srgbClr val="010202"/>
                </a:solidFill>
                <a:latin typeface="Times New Roman"/>
                <a:cs typeface="Times New Roman"/>
              </a:rPr>
              <a:t>temperature. </a:t>
            </a:r>
            <a:r>
              <a:rPr dirty="0" sz="1000" spc="-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enthalpy</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a:solidFill>
                  <a:srgbClr val="010202"/>
                </a:solidFill>
                <a:latin typeface="Times New Roman"/>
                <a:cs typeface="Times New Roman"/>
              </a:rPr>
              <a:t>an</a:t>
            </a:r>
            <a:r>
              <a:rPr dirty="0" sz="1000" spc="100">
                <a:solidFill>
                  <a:srgbClr val="010202"/>
                </a:solidFill>
                <a:latin typeface="Times New Roman"/>
                <a:cs typeface="Times New Roman"/>
              </a:rPr>
              <a:t> </a:t>
            </a:r>
            <a:r>
              <a:rPr dirty="0" sz="1000">
                <a:solidFill>
                  <a:srgbClr val="010202"/>
                </a:solidFill>
                <a:latin typeface="Times New Roman"/>
                <a:cs typeface="Times New Roman"/>
              </a:rPr>
              <a:t>ideal</a:t>
            </a:r>
            <a:r>
              <a:rPr dirty="0" sz="1000" spc="90">
                <a:solidFill>
                  <a:srgbClr val="010202"/>
                </a:solidFill>
                <a:latin typeface="Times New Roman"/>
                <a:cs typeface="Times New Roman"/>
              </a:rPr>
              <a:t> </a:t>
            </a:r>
            <a:r>
              <a:rPr dirty="0" sz="1000">
                <a:solidFill>
                  <a:srgbClr val="010202"/>
                </a:solidFill>
                <a:latin typeface="Times New Roman"/>
                <a:cs typeface="Times New Roman"/>
              </a:rPr>
              <a:t>gas</a:t>
            </a:r>
            <a:r>
              <a:rPr dirty="0" sz="1000" spc="100">
                <a:solidFill>
                  <a:srgbClr val="010202"/>
                </a:solidFill>
                <a:latin typeface="Times New Roman"/>
                <a:cs typeface="Times New Roman"/>
              </a:rPr>
              <a:t> </a:t>
            </a:r>
            <a:r>
              <a:rPr dirty="0" sz="1000">
                <a:solidFill>
                  <a:srgbClr val="010202"/>
                </a:solidFill>
                <a:latin typeface="Times New Roman"/>
                <a:cs typeface="Times New Roman"/>
              </a:rPr>
              <a:t>is</a:t>
            </a:r>
            <a:r>
              <a:rPr dirty="0" sz="1000" spc="100">
                <a:solidFill>
                  <a:srgbClr val="010202"/>
                </a:solidFill>
                <a:latin typeface="Times New Roman"/>
                <a:cs typeface="Times New Roman"/>
              </a:rPr>
              <a:t> </a:t>
            </a:r>
            <a:r>
              <a:rPr dirty="0" sz="1000">
                <a:solidFill>
                  <a:srgbClr val="010202"/>
                </a:solidFill>
                <a:latin typeface="Times New Roman"/>
                <a:cs typeface="Times New Roman"/>
              </a:rPr>
              <a:t>also</a:t>
            </a:r>
            <a:r>
              <a:rPr dirty="0" sz="1000" spc="100">
                <a:solidFill>
                  <a:srgbClr val="010202"/>
                </a:solidFill>
                <a:latin typeface="Times New Roman"/>
                <a:cs typeface="Times New Roman"/>
              </a:rPr>
              <a:t> </a:t>
            </a:r>
            <a:r>
              <a:rPr dirty="0" sz="1000">
                <a:solidFill>
                  <a:srgbClr val="010202"/>
                </a:solidFill>
                <a:latin typeface="Times New Roman"/>
                <a:cs typeface="Times New Roman"/>
              </a:rPr>
              <a:t>a</a:t>
            </a:r>
            <a:r>
              <a:rPr dirty="0" sz="1000" spc="95">
                <a:solidFill>
                  <a:srgbClr val="010202"/>
                </a:solidFill>
                <a:latin typeface="Times New Roman"/>
                <a:cs typeface="Times New Roman"/>
              </a:rPr>
              <a:t> </a:t>
            </a:r>
            <a:r>
              <a:rPr dirty="0" sz="1000">
                <a:solidFill>
                  <a:srgbClr val="010202"/>
                </a:solidFill>
                <a:latin typeface="Times New Roman"/>
                <a:cs typeface="Times New Roman"/>
              </a:rPr>
              <a:t>function</a:t>
            </a:r>
            <a:r>
              <a:rPr dirty="0" sz="1000" spc="100">
                <a:solidFill>
                  <a:srgbClr val="010202"/>
                </a:solidFill>
                <a:latin typeface="Times New Roman"/>
                <a:cs typeface="Times New Roman"/>
              </a:rPr>
              <a:t> </a:t>
            </a:r>
            <a:r>
              <a:rPr dirty="0" sz="1000">
                <a:solidFill>
                  <a:srgbClr val="010202"/>
                </a:solidFill>
                <a:latin typeface="Times New Roman"/>
                <a:cs typeface="Times New Roman"/>
              </a:rPr>
              <a:t>only</a:t>
            </a:r>
            <a:r>
              <a:rPr dirty="0" sz="1000" spc="100">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A</a:t>
            </a:r>
            <a:r>
              <a:rPr dirty="0" sz="1000" spc="45">
                <a:solidFill>
                  <a:srgbClr val="010202"/>
                </a:solidFill>
                <a:latin typeface="Times New Roman"/>
                <a:cs typeface="Times New Roman"/>
              </a:rPr>
              <a:t> </a:t>
            </a:r>
            <a:r>
              <a:rPr dirty="0" sz="1000">
                <a:solidFill>
                  <a:srgbClr val="010202"/>
                </a:solidFill>
                <a:latin typeface="Times New Roman"/>
                <a:cs typeface="Times New Roman"/>
              </a:rPr>
              <a:t>consequence</a:t>
            </a:r>
            <a:r>
              <a:rPr dirty="0" sz="1000" spc="90">
                <a:solidFill>
                  <a:srgbClr val="010202"/>
                </a:solidFill>
                <a:latin typeface="Times New Roman"/>
                <a:cs typeface="Times New Roman"/>
              </a:rPr>
              <a:t> </a:t>
            </a:r>
            <a:r>
              <a:rPr dirty="0" sz="1000">
                <a:solidFill>
                  <a:srgbClr val="010202"/>
                </a:solidFill>
                <a:latin typeface="Times New Roman"/>
                <a:cs typeface="Times New Roman"/>
              </a:rPr>
              <a:t>of  the</a:t>
            </a:r>
            <a:r>
              <a:rPr dirty="0" sz="1000" spc="-5">
                <a:solidFill>
                  <a:srgbClr val="010202"/>
                </a:solidFill>
                <a:latin typeface="Times New Roman"/>
                <a:cs typeface="Times New Roman"/>
              </a:rPr>
              <a:t> </a:t>
            </a:r>
            <a:r>
              <a:rPr dirty="0" sz="1000">
                <a:solidFill>
                  <a:srgbClr val="010202"/>
                </a:solidFill>
                <a:latin typeface="Times New Roman"/>
                <a:cs typeface="Times New Roman"/>
              </a:rPr>
              <a:t>ideal</a:t>
            </a:r>
            <a:r>
              <a:rPr dirty="0" sz="1000" spc="80">
                <a:solidFill>
                  <a:srgbClr val="010202"/>
                </a:solidFill>
                <a:latin typeface="Times New Roman"/>
                <a:cs typeface="Times New Roman"/>
              </a:rPr>
              <a:t> </a:t>
            </a:r>
            <a:r>
              <a:rPr dirty="0" sz="1000">
                <a:solidFill>
                  <a:srgbClr val="010202"/>
                </a:solidFill>
                <a:latin typeface="Times New Roman"/>
                <a:cs typeface="Times New Roman"/>
              </a:rPr>
              <a:t>gas</a:t>
            </a:r>
            <a:r>
              <a:rPr dirty="0" sz="1000" spc="80">
                <a:solidFill>
                  <a:srgbClr val="010202"/>
                </a:solidFill>
                <a:latin typeface="Times New Roman"/>
                <a:cs typeface="Times New Roman"/>
              </a:rPr>
              <a:t> </a:t>
            </a:r>
            <a:r>
              <a:rPr dirty="0" sz="1000">
                <a:solidFill>
                  <a:srgbClr val="010202"/>
                </a:solidFill>
                <a:latin typeface="Times New Roman"/>
                <a:cs typeface="Times New Roman"/>
              </a:rPr>
              <a:t>law</a:t>
            </a:r>
            <a:r>
              <a:rPr dirty="0" sz="1000" spc="75">
                <a:solidFill>
                  <a:srgbClr val="010202"/>
                </a:solidFill>
                <a:latin typeface="Times New Roman"/>
                <a:cs typeface="Times New Roman"/>
              </a:rPr>
              <a:t> </a:t>
            </a:r>
            <a:r>
              <a:rPr dirty="0" sz="1000">
                <a:solidFill>
                  <a:srgbClr val="010202"/>
                </a:solidFill>
                <a:latin typeface="Times New Roman"/>
                <a:cs typeface="Times New Roman"/>
              </a:rPr>
              <a:t>is</a:t>
            </a:r>
            <a:r>
              <a:rPr dirty="0" sz="1000" spc="8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80">
                <a:solidFill>
                  <a:srgbClr val="010202"/>
                </a:solidFill>
                <a:latin typeface="Times New Roman"/>
                <a:cs typeface="Times New Roman"/>
              </a:rPr>
              <a:t> </a:t>
            </a:r>
            <a:r>
              <a:rPr dirty="0" sz="1000">
                <a:solidFill>
                  <a:srgbClr val="010202"/>
                </a:solidFill>
                <a:latin typeface="Times New Roman"/>
                <a:cs typeface="Times New Roman"/>
              </a:rPr>
              <a:t>at</a:t>
            </a:r>
            <a:r>
              <a:rPr dirty="0" sz="1000" spc="80">
                <a:solidFill>
                  <a:srgbClr val="010202"/>
                </a:solidFill>
                <a:latin typeface="Times New Roman"/>
                <a:cs typeface="Times New Roman"/>
              </a:rPr>
              <a:t> </a:t>
            </a:r>
            <a:r>
              <a:rPr dirty="0" sz="1000">
                <a:solidFill>
                  <a:srgbClr val="010202"/>
                </a:solidFill>
                <a:latin typeface="Times New Roman"/>
                <a:cs typeface="Times New Roman"/>
              </a:rPr>
              <a:t>constant</a:t>
            </a:r>
            <a:r>
              <a:rPr dirty="0" sz="1000" spc="80">
                <a:solidFill>
                  <a:srgbClr val="010202"/>
                </a:solidFill>
                <a:latin typeface="Times New Roman"/>
                <a:cs typeface="Times New Roman"/>
              </a:rPr>
              <a:t> </a:t>
            </a:r>
            <a:r>
              <a:rPr dirty="0" sz="1000">
                <a:solidFill>
                  <a:srgbClr val="010202"/>
                </a:solidFill>
                <a:latin typeface="Times New Roman"/>
                <a:cs typeface="Times New Roman"/>
              </a:rPr>
              <a:t>temperature,</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80">
                <a:solidFill>
                  <a:srgbClr val="010202"/>
                </a:solidFill>
                <a:latin typeface="Times New Roman"/>
                <a:cs typeface="Times New Roman"/>
              </a:rPr>
              <a:t> </a:t>
            </a:r>
            <a:r>
              <a:rPr dirty="0" sz="1000">
                <a:solidFill>
                  <a:srgbClr val="010202"/>
                </a:solidFill>
                <a:latin typeface="Times New Roman"/>
                <a:cs typeface="Times New Roman"/>
              </a:rPr>
              <a:t>free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a:solidFill>
                  <a:srgbClr val="010202"/>
                </a:solidFill>
                <a:latin typeface="Times New Roman"/>
                <a:cs typeface="Times New Roman"/>
              </a:rPr>
              <a:t>an</a:t>
            </a:r>
            <a:r>
              <a:rPr dirty="0" sz="1000" spc="80">
                <a:solidFill>
                  <a:srgbClr val="010202"/>
                </a:solidFill>
                <a:latin typeface="Times New Roman"/>
                <a:cs typeface="Times New Roman"/>
              </a:rPr>
              <a:t> </a:t>
            </a:r>
            <a:r>
              <a:rPr dirty="0" sz="1000">
                <a:solidFill>
                  <a:srgbClr val="010202"/>
                </a:solidFill>
                <a:latin typeface="Times New Roman"/>
                <a:cs typeface="Times New Roman"/>
              </a:rPr>
              <a:t>ideal</a:t>
            </a:r>
            <a:r>
              <a:rPr dirty="0" sz="1000" spc="80">
                <a:solidFill>
                  <a:srgbClr val="010202"/>
                </a:solidFill>
                <a:latin typeface="Times New Roman"/>
                <a:cs typeface="Times New Roman"/>
              </a:rPr>
              <a:t> </a:t>
            </a:r>
            <a:r>
              <a:rPr dirty="0" sz="1000">
                <a:solidFill>
                  <a:srgbClr val="010202"/>
                </a:solidFill>
                <a:latin typeface="Times New Roman"/>
                <a:cs typeface="Times New Roman"/>
              </a:rPr>
              <a:t>gas  </a:t>
            </a:r>
            <a:r>
              <a:rPr dirty="0" sz="1000" spc="-5">
                <a:solidFill>
                  <a:srgbClr val="010202"/>
                </a:solidFill>
                <a:latin typeface="Times New Roman"/>
                <a:cs typeface="Times New Roman"/>
              </a:rPr>
              <a:t>is</a:t>
            </a:r>
            <a:r>
              <a:rPr dirty="0" sz="1000" spc="140">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linear</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logarithm</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Gibbs</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free</a:t>
            </a:r>
            <a:r>
              <a:rPr dirty="0" sz="1000" spc="100">
                <a:solidFill>
                  <a:srgbClr val="010202"/>
                </a:solidFill>
                <a:latin typeface="Times New Roman"/>
                <a:cs typeface="Times New Roman"/>
              </a:rPr>
              <a:t>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 </a:t>
            </a:r>
            <a:r>
              <a:rPr dirty="0" sz="1000">
                <a:solidFill>
                  <a:srgbClr val="010202"/>
                </a:solidFill>
                <a:latin typeface="Times New Roman"/>
                <a:cs typeface="Times New Roman"/>
              </a:rPr>
              <a:t>do</a:t>
            </a:r>
            <a:r>
              <a:rPr dirty="0" sz="1000" spc="75">
                <a:solidFill>
                  <a:srgbClr val="010202"/>
                </a:solidFill>
                <a:latin typeface="Times New Roman"/>
                <a:cs typeface="Times New Roman"/>
              </a:rPr>
              <a:t> </a:t>
            </a:r>
            <a:r>
              <a:rPr dirty="0" sz="1000">
                <a:solidFill>
                  <a:srgbClr val="010202"/>
                </a:solidFill>
                <a:latin typeface="Times New Roman"/>
                <a:cs typeface="Times New Roman"/>
              </a:rPr>
              <a:t>not</a:t>
            </a:r>
            <a:r>
              <a:rPr dirty="0" sz="1000" spc="35">
                <a:solidFill>
                  <a:srgbClr val="010202"/>
                </a:solidFill>
                <a:latin typeface="Times New Roman"/>
                <a:cs typeface="Times New Roman"/>
              </a:rPr>
              <a:t> </a:t>
            </a:r>
            <a:r>
              <a:rPr dirty="0" sz="1000">
                <a:solidFill>
                  <a:srgbClr val="010202"/>
                </a:solidFill>
                <a:latin typeface="Times New Roman"/>
                <a:cs typeface="Times New Roman"/>
              </a:rPr>
              <a:t>have</a:t>
            </a:r>
            <a:r>
              <a:rPr dirty="0" sz="1000" spc="65">
                <a:solidFill>
                  <a:srgbClr val="010202"/>
                </a:solidFill>
                <a:latin typeface="Times New Roman"/>
                <a:cs typeface="Times New Roman"/>
              </a:rPr>
              <a:t> </a:t>
            </a:r>
            <a:r>
              <a:rPr dirty="0" sz="1000">
                <a:solidFill>
                  <a:srgbClr val="010202"/>
                </a:solidFill>
                <a:latin typeface="Times New Roman"/>
                <a:cs typeface="Times New Roman"/>
              </a:rPr>
              <a:t>absolute</a:t>
            </a:r>
            <a:r>
              <a:rPr dirty="0" sz="1000" spc="60">
                <a:solidFill>
                  <a:srgbClr val="010202"/>
                </a:solidFill>
                <a:latin typeface="Times New Roman"/>
                <a:cs typeface="Times New Roman"/>
              </a:rPr>
              <a:t> </a:t>
            </a:r>
            <a:r>
              <a:rPr dirty="0" sz="1000">
                <a:solidFill>
                  <a:srgbClr val="010202"/>
                </a:solidFill>
                <a:latin typeface="Times New Roman"/>
                <a:cs typeface="Times New Roman"/>
              </a:rPr>
              <a:t>magnitudes</a:t>
            </a:r>
            <a:r>
              <a:rPr dirty="0" sz="1000" spc="65">
                <a:solidFill>
                  <a:srgbClr val="010202"/>
                </a:solidFill>
                <a:latin typeface="Times New Roman"/>
                <a:cs typeface="Times New Roman"/>
              </a:rPr>
              <a:t> </a:t>
            </a:r>
            <a:r>
              <a:rPr dirty="0" sz="1000">
                <a:solidFill>
                  <a:srgbClr val="010202"/>
                </a:solidFill>
                <a:latin typeface="Times New Roman"/>
                <a:cs typeface="Times New Roman"/>
              </a:rPr>
              <a:t>(only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differences</a:t>
            </a:r>
            <a:r>
              <a:rPr dirty="0" sz="1000" spc="65">
                <a:solidFill>
                  <a:srgbClr val="010202"/>
                </a:solidFill>
                <a:latin typeface="Times New Roman"/>
                <a:cs typeface="Times New Roman"/>
              </a:rPr>
              <a:t> </a:t>
            </a:r>
            <a:r>
              <a:rPr dirty="0" sz="1000">
                <a:solidFill>
                  <a:srgbClr val="010202"/>
                </a:solidFill>
                <a:latin typeface="Times New Roman"/>
                <a:cs typeface="Times New Roman"/>
              </a:rPr>
              <a:t>can</a:t>
            </a:r>
            <a:r>
              <a:rPr dirty="0" sz="1000" spc="65">
                <a:solidFill>
                  <a:srgbClr val="010202"/>
                </a:solidFill>
                <a:latin typeface="Times New Roman"/>
                <a:cs typeface="Times New Roman"/>
              </a:rPr>
              <a:t> </a:t>
            </a:r>
            <a:r>
              <a:rPr dirty="0" sz="1000">
                <a:solidFill>
                  <a:srgbClr val="010202"/>
                </a:solidFill>
                <a:latin typeface="Times New Roman"/>
                <a:cs typeface="Times New Roman"/>
              </a:rPr>
              <a:t>be</a:t>
            </a:r>
            <a:r>
              <a:rPr dirty="0" sz="1000" spc="65">
                <a:solidFill>
                  <a:srgbClr val="010202"/>
                </a:solidFill>
                <a:latin typeface="Times New Roman"/>
                <a:cs typeface="Times New Roman"/>
              </a:rPr>
              <a:t> </a:t>
            </a:r>
            <a:r>
              <a:rPr dirty="0" sz="1000">
                <a:solidFill>
                  <a:srgbClr val="010202"/>
                </a:solidFill>
                <a:latin typeface="Times New Roman"/>
                <a:cs typeface="Times New Roman"/>
              </a:rPr>
              <a:t>measured)</a:t>
            </a:r>
            <a:r>
              <a:rPr dirty="0" sz="1000" spc="60">
                <a:solidFill>
                  <a:srgbClr val="010202"/>
                </a:solidFill>
                <a:latin typeface="Times New Roman"/>
                <a:cs typeface="Times New Roman"/>
              </a:rPr>
              <a:t> </a:t>
            </a:r>
            <a:r>
              <a:rPr dirty="0" sz="1000">
                <a:solidFill>
                  <a:srgbClr val="010202"/>
                </a:solidFill>
                <a:latin typeface="Times New Roman"/>
                <a:cs typeface="Times New Roman"/>
              </a:rPr>
              <a:t>it</a:t>
            </a:r>
            <a:r>
              <a:rPr dirty="0" sz="1000" spc="65">
                <a:solidFill>
                  <a:srgbClr val="010202"/>
                </a:solidFill>
                <a:latin typeface="Times New Roman"/>
                <a:cs typeface="Times New Roman"/>
              </a:rPr>
              <a:t> </a:t>
            </a:r>
            <a:r>
              <a:rPr dirty="0" sz="1000">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a:solidFill>
                  <a:srgbClr val="010202"/>
                </a:solidFill>
                <a:latin typeface="Times New Roman"/>
                <a:cs typeface="Times New Roman"/>
              </a:rPr>
              <a:t>convenient</a:t>
            </a:r>
            <a:r>
              <a:rPr dirty="0" sz="1000" spc="65">
                <a:solidFill>
                  <a:srgbClr val="010202"/>
                </a:solidFill>
                <a:latin typeface="Times New Roman"/>
                <a:cs typeface="Times New Roman"/>
              </a:rPr>
              <a:t> </a:t>
            </a:r>
            <a:r>
              <a:rPr dirty="0" sz="1000">
                <a:solidFill>
                  <a:srgbClr val="010202"/>
                </a:solidFill>
                <a:latin typeface="Times New Roman"/>
                <a:cs typeface="Times New Roman"/>
              </a:rPr>
              <a:t>to </a:t>
            </a:r>
            <a:r>
              <a:rPr dirty="0" sz="1000">
                <a:solidFill>
                  <a:srgbClr val="010202"/>
                </a:solidFill>
                <a:latin typeface="Times New Roman"/>
                <a:cs typeface="Times New Roman"/>
              </a:rPr>
              <a:t> </a:t>
            </a:r>
            <a:r>
              <a:rPr dirty="0" sz="1000" spc="-30">
                <a:solidFill>
                  <a:srgbClr val="010202"/>
                </a:solidFill>
                <a:latin typeface="Times New Roman"/>
                <a:cs typeface="Times New Roman"/>
              </a:rPr>
              <a:t>measure</a:t>
            </a:r>
            <a:r>
              <a:rPr dirty="0" sz="1000" spc="-55">
                <a:solidFill>
                  <a:srgbClr val="010202"/>
                </a:solidFill>
                <a:latin typeface="Times New Roman"/>
                <a:cs typeface="Times New Roman"/>
              </a:rPr>
              <a:t> </a:t>
            </a:r>
            <a:r>
              <a:rPr dirty="0" sz="1000" spc="-35">
                <a:solidFill>
                  <a:srgbClr val="010202"/>
                </a:solidFill>
                <a:latin typeface="Times New Roman"/>
                <a:cs typeface="Times New Roman"/>
              </a:rPr>
              <a:t>changes</a:t>
            </a:r>
            <a:r>
              <a:rPr dirty="0" sz="1000" spc="-90">
                <a:solidFill>
                  <a:srgbClr val="010202"/>
                </a:solidFill>
                <a:latin typeface="Times New Roman"/>
                <a:cs typeface="Times New Roman"/>
              </a:rPr>
              <a:t> </a:t>
            </a:r>
            <a:r>
              <a:rPr dirty="0" sz="1000" spc="-20">
                <a:solidFill>
                  <a:srgbClr val="010202"/>
                </a:solidFill>
                <a:latin typeface="Times New Roman"/>
                <a:cs typeface="Times New Roman"/>
              </a:rPr>
              <a:t>in</a:t>
            </a:r>
            <a:r>
              <a:rPr dirty="0" sz="1000" spc="-90">
                <a:solidFill>
                  <a:srgbClr val="010202"/>
                </a:solidFill>
                <a:latin typeface="Times New Roman"/>
                <a:cs typeface="Times New Roman"/>
              </a:rPr>
              <a:t> </a:t>
            </a:r>
            <a:r>
              <a:rPr dirty="0" sz="1000" spc="-35">
                <a:solidFill>
                  <a:srgbClr val="010202"/>
                </a:solidFill>
                <a:latin typeface="Times New Roman"/>
                <a:cs typeface="Times New Roman"/>
              </a:rPr>
              <a:t>Gibbs</a:t>
            </a:r>
            <a:r>
              <a:rPr dirty="0" sz="1000" spc="-90">
                <a:solidFill>
                  <a:srgbClr val="010202"/>
                </a:solidFill>
                <a:latin typeface="Times New Roman"/>
                <a:cs typeface="Times New Roman"/>
              </a:rPr>
              <a:t> </a:t>
            </a:r>
            <a:r>
              <a:rPr dirty="0" sz="1000" spc="-30">
                <a:solidFill>
                  <a:srgbClr val="010202"/>
                </a:solidFill>
                <a:latin typeface="Times New Roman"/>
                <a:cs typeface="Times New Roman"/>
              </a:rPr>
              <a:t>free</a:t>
            </a:r>
            <a:r>
              <a:rPr dirty="0" sz="1000" spc="-95">
                <a:solidFill>
                  <a:srgbClr val="010202"/>
                </a:solidFill>
                <a:latin typeface="Times New Roman"/>
                <a:cs typeface="Times New Roman"/>
              </a:rPr>
              <a:t> </a:t>
            </a:r>
            <a:r>
              <a:rPr dirty="0" sz="1000" spc="-40">
                <a:solidFill>
                  <a:srgbClr val="010202"/>
                </a:solidFill>
                <a:latin typeface="Times New Roman"/>
                <a:cs typeface="Times New Roman"/>
              </a:rPr>
              <a:t>energy</a:t>
            </a:r>
            <a:r>
              <a:rPr dirty="0" sz="1000" spc="-90">
                <a:solidFill>
                  <a:srgbClr val="010202"/>
                </a:solidFill>
                <a:latin typeface="Times New Roman"/>
                <a:cs typeface="Times New Roman"/>
              </a:rPr>
              <a:t> </a:t>
            </a:r>
            <a:r>
              <a:rPr dirty="0" sz="1000" spc="-30">
                <a:solidFill>
                  <a:srgbClr val="010202"/>
                </a:solidFill>
                <a:latin typeface="Times New Roman"/>
                <a:cs typeface="Times New Roman"/>
              </a:rPr>
              <a:t>from</a:t>
            </a:r>
            <a:r>
              <a:rPr dirty="0" sz="1000" spc="-90">
                <a:solidFill>
                  <a:srgbClr val="010202"/>
                </a:solidFill>
                <a:latin typeface="Times New Roman"/>
                <a:cs typeface="Times New Roman"/>
              </a:rPr>
              <a:t> </a:t>
            </a:r>
            <a:r>
              <a:rPr dirty="0" sz="1000" spc="-30">
                <a:solidFill>
                  <a:srgbClr val="010202"/>
                </a:solidFill>
                <a:latin typeface="Times New Roman"/>
                <a:cs typeface="Times New Roman"/>
              </a:rPr>
              <a:t>some</a:t>
            </a:r>
            <a:r>
              <a:rPr dirty="0" sz="1000" spc="-90">
                <a:solidFill>
                  <a:srgbClr val="010202"/>
                </a:solidFill>
                <a:latin typeface="Times New Roman"/>
                <a:cs typeface="Times New Roman"/>
              </a:rPr>
              <a:t> </a:t>
            </a:r>
            <a:r>
              <a:rPr dirty="0" sz="1000" spc="-40">
                <a:solidFill>
                  <a:srgbClr val="010202"/>
                </a:solidFill>
                <a:latin typeface="Times New Roman"/>
                <a:cs typeface="Times New Roman"/>
              </a:rPr>
              <a:t>arbitrary</a:t>
            </a:r>
            <a:r>
              <a:rPr dirty="0" sz="1000" spc="-90">
                <a:solidFill>
                  <a:srgbClr val="010202"/>
                </a:solidFill>
                <a:latin typeface="Times New Roman"/>
                <a:cs typeface="Times New Roman"/>
              </a:rPr>
              <a:t> </a:t>
            </a:r>
            <a:r>
              <a:rPr dirty="0" sz="1000" spc="-35">
                <a:solidFill>
                  <a:srgbClr val="010202"/>
                </a:solidFill>
                <a:latin typeface="Times New Roman"/>
                <a:cs typeface="Times New Roman"/>
              </a:rPr>
              <a:t>state.</a:t>
            </a:r>
            <a:r>
              <a:rPr dirty="0" sz="1000" spc="-95">
                <a:solidFill>
                  <a:srgbClr val="010202"/>
                </a:solidFill>
                <a:latin typeface="Times New Roman"/>
                <a:cs typeface="Times New Roman"/>
              </a:rPr>
              <a:t> </a:t>
            </a:r>
            <a:r>
              <a:rPr dirty="0" sz="1000" spc="-30">
                <a:solidFill>
                  <a:srgbClr val="010202"/>
                </a:solidFill>
                <a:latin typeface="Times New Roman"/>
                <a:cs typeface="Times New Roman"/>
              </a:rPr>
              <a:t>This</a:t>
            </a:r>
            <a:r>
              <a:rPr dirty="0" sz="1000" spc="-90">
                <a:solidFill>
                  <a:srgbClr val="010202"/>
                </a:solidFill>
                <a:latin typeface="Times New Roman"/>
                <a:cs typeface="Times New Roman"/>
              </a:rPr>
              <a:t> </a:t>
            </a:r>
            <a:r>
              <a:rPr dirty="0" sz="1000" spc="-35">
                <a:solidFill>
                  <a:srgbClr val="010202"/>
                </a:solidFill>
                <a:latin typeface="Times New Roman"/>
                <a:cs typeface="Times New Roman"/>
              </a:rPr>
              <a:t>state</a:t>
            </a:r>
            <a:r>
              <a:rPr dirty="0" sz="1000" spc="-90">
                <a:solidFill>
                  <a:srgbClr val="010202"/>
                </a:solidFill>
                <a:latin typeface="Times New Roman"/>
                <a:cs typeface="Times New Roman"/>
              </a:rPr>
              <a:t> </a:t>
            </a:r>
            <a:r>
              <a:rPr dirty="0" sz="1000" spc="-20">
                <a:solidFill>
                  <a:srgbClr val="010202"/>
                </a:solidFill>
                <a:latin typeface="Times New Roman"/>
                <a:cs typeface="Times New Roman"/>
              </a:rPr>
              <a:t>is</a:t>
            </a:r>
            <a:r>
              <a:rPr dirty="0" sz="1000" spc="-90">
                <a:solidFill>
                  <a:srgbClr val="010202"/>
                </a:solidFill>
                <a:latin typeface="Times New Roman"/>
                <a:cs typeface="Times New Roman"/>
              </a:rPr>
              <a:t> </a:t>
            </a:r>
            <a:r>
              <a:rPr dirty="0" sz="1000" spc="-35">
                <a:solidFill>
                  <a:srgbClr val="010202"/>
                </a:solidFill>
                <a:latin typeface="Times New Roman"/>
                <a:cs typeface="Times New Roman"/>
              </a:rPr>
              <a:t>chosen</a:t>
            </a:r>
            <a:r>
              <a:rPr dirty="0" sz="1000" spc="-95">
                <a:solidFill>
                  <a:srgbClr val="010202"/>
                </a:solidFill>
                <a:latin typeface="Times New Roman"/>
                <a:cs typeface="Times New Roman"/>
              </a:rPr>
              <a:t> </a:t>
            </a:r>
            <a:r>
              <a:rPr dirty="0" sz="1000" spc="-20">
                <a:solidFill>
                  <a:srgbClr val="010202"/>
                </a:solidFill>
                <a:latin typeface="Times New Roman"/>
                <a:cs typeface="Times New Roman"/>
              </a:rPr>
              <a:t>as</a:t>
            </a:r>
            <a:r>
              <a:rPr dirty="0" sz="1000" spc="-110">
                <a:solidFill>
                  <a:srgbClr val="010202"/>
                </a:solidFill>
                <a:latin typeface="Times New Roman"/>
                <a:cs typeface="Times New Roman"/>
              </a:rPr>
              <a:t> </a:t>
            </a:r>
            <a:r>
              <a:rPr dirty="0" sz="1000" spc="-35" i="1">
                <a:solidFill>
                  <a:srgbClr val="010202"/>
                </a:solidFill>
                <a:latin typeface="Times New Roman"/>
                <a:cs typeface="Times New Roman"/>
              </a:rPr>
              <a:t>P</a:t>
            </a:r>
            <a:r>
              <a:rPr dirty="0" sz="1000" spc="-35">
                <a:solidFill>
                  <a:srgbClr val="010202"/>
                </a:solidFill>
                <a:latin typeface="Times New Roman"/>
                <a:cs typeface="Times New Roman"/>
              </a:rPr>
              <a:t>=1</a:t>
            </a:r>
            <a:r>
              <a:rPr dirty="0" sz="1000" spc="-90">
                <a:solidFill>
                  <a:srgbClr val="010202"/>
                </a:solidFill>
                <a:latin typeface="Times New Roman"/>
                <a:cs typeface="Times New Roman"/>
              </a:rPr>
              <a:t> </a:t>
            </a:r>
            <a:r>
              <a:rPr dirty="0" sz="1000" spc="-30">
                <a:solidFill>
                  <a:srgbClr val="010202"/>
                </a:solidFill>
                <a:latin typeface="Times New Roman"/>
                <a:cs typeface="Times New Roman"/>
              </a:rPr>
              <a:t>atm</a:t>
            </a:r>
            <a:r>
              <a:rPr dirty="0" sz="1000" spc="-95">
                <a:solidFill>
                  <a:srgbClr val="010202"/>
                </a:solidFill>
                <a:latin typeface="Times New Roman"/>
                <a:cs typeface="Times New Roman"/>
              </a:rPr>
              <a:t> </a:t>
            </a:r>
            <a:r>
              <a:rPr dirty="0" sz="1000" spc="-40">
                <a:solidFill>
                  <a:srgbClr val="010202"/>
                </a:solidFill>
                <a:latin typeface="Times New Roman"/>
                <a:cs typeface="Times New Roman"/>
              </a:rPr>
              <a:t>at </a:t>
            </a:r>
            <a:r>
              <a:rPr dirty="0" sz="1000" spc="-40">
                <a:solidFill>
                  <a:srgbClr val="010202"/>
                </a:solidFill>
                <a:latin typeface="Times New Roman"/>
                <a:cs typeface="Times New Roman"/>
              </a:rPr>
              <a:t> </a:t>
            </a:r>
            <a:r>
              <a:rPr dirty="0" sz="1000" spc="-20">
                <a:solidFill>
                  <a:srgbClr val="010202"/>
                </a:solidFill>
                <a:latin typeface="Times New Roman"/>
                <a:cs typeface="Times New Roman"/>
              </a:rPr>
              <a:t>the </a:t>
            </a:r>
            <a:r>
              <a:rPr dirty="0" sz="1000" spc="-45">
                <a:solidFill>
                  <a:srgbClr val="010202"/>
                </a:solidFill>
                <a:latin typeface="Times New Roman"/>
                <a:cs typeface="Times New Roman"/>
              </a:rPr>
              <a:t>temperature </a:t>
            </a:r>
            <a:r>
              <a:rPr dirty="0" sz="1000" spc="-25">
                <a:solidFill>
                  <a:srgbClr val="010202"/>
                </a:solidFill>
                <a:latin typeface="Times New Roman"/>
                <a:cs typeface="Times New Roman"/>
              </a:rPr>
              <a:t>of </a:t>
            </a:r>
            <a:r>
              <a:rPr dirty="0" sz="1000" spc="-40">
                <a:solidFill>
                  <a:srgbClr val="010202"/>
                </a:solidFill>
                <a:latin typeface="Times New Roman"/>
                <a:cs typeface="Times New Roman"/>
              </a:rPr>
              <a:t>interest </a:t>
            </a:r>
            <a:r>
              <a:rPr dirty="0" sz="1000" spc="-30">
                <a:solidFill>
                  <a:srgbClr val="010202"/>
                </a:solidFill>
                <a:latin typeface="Times New Roman"/>
                <a:cs typeface="Times New Roman"/>
              </a:rPr>
              <a:t>and </a:t>
            </a:r>
            <a:r>
              <a:rPr dirty="0" sz="1000" spc="-25">
                <a:solidFill>
                  <a:srgbClr val="010202"/>
                </a:solidFill>
                <a:latin typeface="Times New Roman"/>
                <a:cs typeface="Times New Roman"/>
              </a:rPr>
              <a:t>is </a:t>
            </a:r>
            <a:r>
              <a:rPr dirty="0" sz="1000" spc="-40">
                <a:solidFill>
                  <a:srgbClr val="010202"/>
                </a:solidFill>
                <a:latin typeface="Times New Roman"/>
                <a:cs typeface="Times New Roman"/>
              </a:rPr>
              <a:t>called </a:t>
            </a:r>
            <a:r>
              <a:rPr dirty="0" sz="1000" spc="-30">
                <a:solidFill>
                  <a:srgbClr val="010202"/>
                </a:solidFill>
                <a:latin typeface="Times New Roman"/>
                <a:cs typeface="Times New Roman"/>
              </a:rPr>
              <a:t>the </a:t>
            </a:r>
            <a:r>
              <a:rPr dirty="0" sz="1000" spc="-40">
                <a:solidFill>
                  <a:srgbClr val="010202"/>
                </a:solidFill>
                <a:latin typeface="Times New Roman"/>
                <a:cs typeface="Times New Roman"/>
              </a:rPr>
              <a:t>standard state. Thus, </a:t>
            </a:r>
            <a:r>
              <a:rPr dirty="0" sz="1000" spc="-30">
                <a:solidFill>
                  <a:srgbClr val="010202"/>
                </a:solidFill>
                <a:latin typeface="Times New Roman"/>
                <a:cs typeface="Times New Roman"/>
              </a:rPr>
              <a:t>the </a:t>
            </a:r>
            <a:r>
              <a:rPr dirty="0" sz="1000" spc="-45">
                <a:solidFill>
                  <a:srgbClr val="010202"/>
                </a:solidFill>
                <a:latin typeface="Times New Roman"/>
                <a:cs typeface="Times New Roman"/>
              </a:rPr>
              <a:t>difference </a:t>
            </a:r>
            <a:r>
              <a:rPr dirty="0" sz="1000" spc="-40">
                <a:solidFill>
                  <a:srgbClr val="010202"/>
                </a:solidFill>
                <a:latin typeface="Times New Roman"/>
                <a:cs typeface="Times New Roman"/>
              </a:rPr>
              <a:t>between</a:t>
            </a:r>
            <a:r>
              <a:rPr dirty="0" sz="1000" spc="15">
                <a:solidFill>
                  <a:srgbClr val="010202"/>
                </a:solidFill>
                <a:latin typeface="Times New Roman"/>
                <a:cs typeface="Times New Roman"/>
              </a:rPr>
              <a:t> </a:t>
            </a:r>
            <a:r>
              <a:rPr dirty="0" sz="1000" spc="-3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45">
                <a:solidFill>
                  <a:srgbClr val="010202"/>
                </a:solidFill>
                <a:latin typeface="Times New Roman"/>
                <a:cs typeface="Times New Roman"/>
              </a:rPr>
              <a:t>molar </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Gibbs free </a:t>
            </a:r>
            <a:r>
              <a:rPr dirty="0" sz="1000" spc="-20">
                <a:solidFill>
                  <a:srgbClr val="010202"/>
                </a:solidFill>
                <a:latin typeface="Times New Roman"/>
                <a:cs typeface="Times New Roman"/>
              </a:rPr>
              <a:t>energy </a:t>
            </a:r>
            <a:r>
              <a:rPr dirty="0" sz="1000" spc="-10">
                <a:solidFill>
                  <a:srgbClr val="010202"/>
                </a:solidFill>
                <a:latin typeface="Times New Roman"/>
                <a:cs typeface="Times New Roman"/>
              </a:rPr>
              <a:t>in the </a:t>
            </a:r>
            <a:r>
              <a:rPr dirty="0" sz="1000" spc="-15">
                <a:solidFill>
                  <a:srgbClr val="010202"/>
                </a:solidFill>
                <a:latin typeface="Times New Roman"/>
                <a:cs typeface="Times New Roman"/>
              </a:rPr>
              <a:t>state </a:t>
            </a:r>
            <a:r>
              <a:rPr dirty="0" sz="1000" spc="-75" i="1">
                <a:solidFill>
                  <a:srgbClr val="010202"/>
                </a:solidFill>
                <a:latin typeface="Times New Roman"/>
                <a:cs typeface="Times New Roman"/>
              </a:rPr>
              <a:t>P, </a:t>
            </a:r>
            <a:r>
              <a:rPr dirty="0" sz="1000" spc="-5" i="1">
                <a:solidFill>
                  <a:srgbClr val="010202"/>
                </a:solidFill>
                <a:latin typeface="Times New Roman"/>
                <a:cs typeface="Times New Roman"/>
              </a:rPr>
              <a:t>T </a:t>
            </a:r>
            <a:r>
              <a:rPr dirty="0" sz="1000" spc="-10">
                <a:solidFill>
                  <a:srgbClr val="010202"/>
                </a:solidFill>
                <a:latin typeface="Times New Roman"/>
                <a:cs typeface="Times New Roman"/>
              </a:rPr>
              <a:t>and </a:t>
            </a:r>
            <a:r>
              <a:rPr dirty="0" sz="1000" spc="-15">
                <a:solidFill>
                  <a:srgbClr val="010202"/>
                </a:solidFill>
                <a:latin typeface="Times New Roman"/>
                <a:cs typeface="Times New Roman"/>
              </a:rPr>
              <a:t>that </a:t>
            </a:r>
            <a:r>
              <a:rPr dirty="0" sz="1000" spc="-10">
                <a:solidFill>
                  <a:srgbClr val="010202"/>
                </a:solidFill>
                <a:latin typeface="Times New Roman"/>
                <a:cs typeface="Times New Roman"/>
              </a:rPr>
              <a:t>in the </a:t>
            </a:r>
            <a:r>
              <a:rPr dirty="0" sz="1000" spc="-15">
                <a:solidFill>
                  <a:srgbClr val="010202"/>
                </a:solidFill>
                <a:latin typeface="Times New Roman"/>
                <a:cs typeface="Times New Roman"/>
              </a:rPr>
              <a:t>standard state,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 </a:t>
            </a:r>
            <a:r>
              <a:rPr dirty="0" sz="1000" spc="-15">
                <a:solidFill>
                  <a:srgbClr val="010202"/>
                </a:solidFill>
                <a:latin typeface="Times New Roman"/>
                <a:cs typeface="Times New Roman"/>
              </a:rPr>
              <a:t>atm, </a:t>
            </a:r>
            <a:r>
              <a:rPr dirty="0" sz="1000" spc="-5" i="1">
                <a:solidFill>
                  <a:srgbClr val="010202"/>
                </a:solidFill>
                <a:latin typeface="Times New Roman"/>
                <a:cs typeface="Times New Roman"/>
              </a:rPr>
              <a:t>T </a:t>
            </a:r>
            <a:r>
              <a:rPr dirty="0" sz="1000" spc="-10">
                <a:solidFill>
                  <a:srgbClr val="010202"/>
                </a:solidFill>
                <a:latin typeface="Times New Roman"/>
                <a:cs typeface="Times New Roman"/>
              </a:rPr>
              <a:t>is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G</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RT</a:t>
            </a:r>
            <a:r>
              <a:rPr dirty="0" sz="1000" spc="-70" i="1">
                <a:solidFill>
                  <a:srgbClr val="010202"/>
                </a:solidFill>
                <a:latin typeface="Times New Roman"/>
                <a:cs typeface="Times New Roman"/>
              </a:rPr>
              <a:t> </a:t>
            </a:r>
            <a:r>
              <a:rPr dirty="0" sz="1000" spc="-10">
                <a:solidFill>
                  <a:srgbClr val="010202"/>
                </a:solidFill>
                <a:latin typeface="Times New Roman"/>
                <a:cs typeface="Times New Roman"/>
              </a:rPr>
              <a:t>ln</a:t>
            </a:r>
            <a:r>
              <a:rPr dirty="0" sz="1000" spc="-55">
                <a:solidFill>
                  <a:srgbClr val="010202"/>
                </a:solidFill>
                <a:latin typeface="Times New Roman"/>
                <a:cs typeface="Times New Roman"/>
              </a:rPr>
              <a:t> </a:t>
            </a:r>
            <a:r>
              <a:rPr dirty="0" sz="1000" spc="-20" i="1">
                <a:solidFill>
                  <a:srgbClr val="010202"/>
                </a:solidFill>
                <a:latin typeface="Times New Roman"/>
                <a:cs typeface="Times New Roman"/>
              </a:rPr>
              <a:t>P</a:t>
            </a:r>
            <a:r>
              <a:rPr dirty="0" sz="1000" spc="-20">
                <a:solidFill>
                  <a:srgbClr val="010202"/>
                </a:solidFill>
                <a:latin typeface="Times New Roman"/>
                <a:cs typeface="Times New Roman"/>
              </a:rPr>
              <a:t>. </a:t>
            </a:r>
            <a:r>
              <a:rPr dirty="0" sz="100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30">
                <a:solidFill>
                  <a:srgbClr val="010202"/>
                </a:solidFill>
                <a:latin typeface="Times New Roman"/>
                <a:cs typeface="Times New Roman"/>
              </a:rPr>
              <a:t>deviations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real</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gases</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from</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ideal</a:t>
            </a:r>
            <a:r>
              <a:rPr dirty="0" sz="1000" spc="-50">
                <a:solidFill>
                  <a:srgbClr val="010202"/>
                </a:solidFill>
                <a:latin typeface="Times New Roman"/>
                <a:cs typeface="Times New Roman"/>
              </a:rPr>
              <a:t> </a:t>
            </a:r>
            <a:r>
              <a:rPr dirty="0" sz="1000" spc="-30">
                <a:solidFill>
                  <a:srgbClr val="010202"/>
                </a:solidFill>
                <a:latin typeface="Times New Roman"/>
                <a:cs typeface="Times New Roman"/>
              </a:rPr>
              <a:t>behavior</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are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caused</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by</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5">
                <a:solidFill>
                  <a:srgbClr val="010202"/>
                </a:solidFill>
                <a:latin typeface="Times New Roman"/>
                <a:cs typeface="Times New Roman"/>
              </a:rPr>
              <a:t>atoms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or</a:t>
            </a:r>
            <a:r>
              <a:rPr dirty="0" sz="1000" spc="-50">
                <a:solidFill>
                  <a:srgbClr val="010202"/>
                </a:solidFill>
                <a:latin typeface="Times New Roman"/>
                <a:cs typeface="Times New Roman"/>
              </a:rPr>
              <a:t> </a:t>
            </a:r>
            <a:r>
              <a:rPr dirty="0" sz="1000" spc="-30">
                <a:solidFill>
                  <a:srgbClr val="010202"/>
                </a:solidFill>
                <a:latin typeface="Times New Roman"/>
                <a:cs typeface="Times New Roman"/>
              </a:rPr>
              <a:t>molecules</a:t>
            </a:r>
            <a:r>
              <a:rPr dirty="0" sz="1000" spc="-90">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spc="-35">
                <a:solidFill>
                  <a:srgbClr val="010202"/>
                </a:solidFill>
                <a:latin typeface="Times New Roman"/>
                <a:cs typeface="Times New Roman"/>
              </a:rPr>
              <a:t>real </a:t>
            </a:r>
            <a:r>
              <a:rPr dirty="0" sz="1000">
                <a:solidFill>
                  <a:srgbClr val="010202"/>
                </a:solidFill>
                <a:latin typeface="Times New Roman"/>
                <a:cs typeface="Times New Roman"/>
              </a:rPr>
              <a:t> </a:t>
            </a:r>
            <a:r>
              <a:rPr dirty="0" sz="1000" spc="-40">
                <a:solidFill>
                  <a:srgbClr val="010202"/>
                </a:solidFill>
                <a:latin typeface="Times New Roman"/>
                <a:cs typeface="Times New Roman"/>
              </a:rPr>
              <a:t>gases</a:t>
            </a:r>
            <a:r>
              <a:rPr dirty="0" sz="1000" spc="-95">
                <a:solidFill>
                  <a:srgbClr val="010202"/>
                </a:solidFill>
                <a:latin typeface="Times New Roman"/>
                <a:cs typeface="Times New Roman"/>
              </a:rPr>
              <a:t> </a:t>
            </a:r>
            <a:r>
              <a:rPr dirty="0" sz="1000" spc="-40">
                <a:solidFill>
                  <a:srgbClr val="010202"/>
                </a:solidFill>
                <a:latin typeface="Times New Roman"/>
                <a:cs typeface="Times New Roman"/>
              </a:rPr>
              <a:t>having</a:t>
            </a:r>
            <a:r>
              <a:rPr dirty="0" sz="1000" spc="-95">
                <a:solidFill>
                  <a:srgbClr val="010202"/>
                </a:solidFill>
                <a:latin typeface="Times New Roman"/>
                <a:cs typeface="Times New Roman"/>
              </a:rPr>
              <a:t> </a:t>
            </a:r>
            <a:r>
              <a:rPr dirty="0" sz="1000" spc="-40">
                <a:solidFill>
                  <a:srgbClr val="010202"/>
                </a:solidFill>
                <a:latin typeface="Times New Roman"/>
                <a:cs typeface="Times New Roman"/>
              </a:rPr>
              <a:t>finite</a:t>
            </a:r>
            <a:r>
              <a:rPr dirty="0" sz="1000" spc="-95">
                <a:solidFill>
                  <a:srgbClr val="010202"/>
                </a:solidFill>
                <a:latin typeface="Times New Roman"/>
                <a:cs typeface="Times New Roman"/>
              </a:rPr>
              <a:t> </a:t>
            </a:r>
            <a:r>
              <a:rPr dirty="0" sz="1000" spc="-40">
                <a:solidFill>
                  <a:srgbClr val="010202"/>
                </a:solidFill>
                <a:latin typeface="Times New Roman"/>
                <a:cs typeface="Times New Roman"/>
              </a:rPr>
              <a:t>volumes</a:t>
            </a:r>
            <a:r>
              <a:rPr dirty="0" sz="1000" spc="-95">
                <a:solidFill>
                  <a:srgbClr val="010202"/>
                </a:solidFill>
                <a:latin typeface="Times New Roman"/>
                <a:cs typeface="Times New Roman"/>
              </a:rPr>
              <a:t> </a:t>
            </a:r>
            <a:r>
              <a:rPr dirty="0" sz="1000" spc="-30">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spc="-25">
                <a:solidFill>
                  <a:srgbClr val="010202"/>
                </a:solidFill>
                <a:latin typeface="Times New Roman"/>
                <a:cs typeface="Times New Roman"/>
              </a:rPr>
              <a:t>by</a:t>
            </a:r>
            <a:r>
              <a:rPr dirty="0" sz="1000" spc="-95">
                <a:solidFill>
                  <a:srgbClr val="010202"/>
                </a:solidFill>
                <a:latin typeface="Times New Roman"/>
                <a:cs typeface="Times New Roman"/>
              </a:rPr>
              <a:t> </a:t>
            </a:r>
            <a:r>
              <a:rPr dirty="0" sz="1000" spc="-3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45">
                <a:solidFill>
                  <a:srgbClr val="010202"/>
                </a:solidFill>
                <a:latin typeface="Times New Roman"/>
                <a:cs typeface="Times New Roman"/>
              </a:rPr>
              <a:t>interactions</a:t>
            </a:r>
            <a:r>
              <a:rPr dirty="0" sz="1000" spc="-95">
                <a:solidFill>
                  <a:srgbClr val="010202"/>
                </a:solidFill>
                <a:latin typeface="Times New Roman"/>
                <a:cs typeface="Times New Roman"/>
              </a:rPr>
              <a:t> </a:t>
            </a:r>
            <a:r>
              <a:rPr dirty="0" sz="1000" spc="-40">
                <a:solidFill>
                  <a:srgbClr val="010202"/>
                </a:solidFill>
                <a:latin typeface="Times New Roman"/>
                <a:cs typeface="Times New Roman"/>
              </a:rPr>
              <a:t>which</a:t>
            </a:r>
            <a:r>
              <a:rPr dirty="0" sz="1000" spc="-90">
                <a:solidFill>
                  <a:srgbClr val="010202"/>
                </a:solidFill>
                <a:latin typeface="Times New Roman"/>
                <a:cs typeface="Times New Roman"/>
              </a:rPr>
              <a:t> </a:t>
            </a:r>
            <a:r>
              <a:rPr dirty="0" sz="1000" spc="-40">
                <a:solidFill>
                  <a:srgbClr val="010202"/>
                </a:solidFill>
                <a:latin typeface="Times New Roman"/>
                <a:cs typeface="Times New Roman"/>
              </a:rPr>
              <a:t>occur</a:t>
            </a:r>
            <a:r>
              <a:rPr dirty="0" sz="1000" spc="-105">
                <a:solidFill>
                  <a:srgbClr val="010202"/>
                </a:solidFill>
                <a:latin typeface="Times New Roman"/>
                <a:cs typeface="Times New Roman"/>
              </a:rPr>
              <a:t> </a:t>
            </a:r>
            <a:r>
              <a:rPr dirty="0" sz="1000" spc="-40">
                <a:solidFill>
                  <a:srgbClr val="010202"/>
                </a:solidFill>
                <a:latin typeface="Times New Roman"/>
                <a:cs typeface="Times New Roman"/>
              </a:rPr>
              <a:t>among</a:t>
            </a:r>
            <a:r>
              <a:rPr dirty="0" sz="1000" spc="-95">
                <a:solidFill>
                  <a:srgbClr val="010202"/>
                </a:solidFill>
                <a:latin typeface="Times New Roman"/>
                <a:cs typeface="Times New Roman"/>
              </a:rPr>
              <a:t> </a:t>
            </a:r>
            <a:r>
              <a:rPr dirty="0" sz="1000" spc="-3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40">
                <a:solidFill>
                  <a:srgbClr val="010202"/>
                </a:solidFill>
                <a:latin typeface="Times New Roman"/>
                <a:cs typeface="Times New Roman"/>
              </a:rPr>
              <a:t>atoms.</a:t>
            </a:r>
            <a:r>
              <a:rPr dirty="0" sz="1000" spc="-110">
                <a:solidFill>
                  <a:srgbClr val="010202"/>
                </a:solidFill>
                <a:latin typeface="Times New Roman"/>
                <a:cs typeface="Times New Roman"/>
              </a:rPr>
              <a:t> </a:t>
            </a:r>
            <a:r>
              <a:rPr dirty="0" sz="1000" spc="-55">
                <a:solidFill>
                  <a:srgbClr val="010202"/>
                </a:solidFill>
                <a:latin typeface="Times New Roman"/>
                <a:cs typeface="Times New Roman"/>
              </a:rPr>
              <a:t>Various</a:t>
            </a:r>
            <a:r>
              <a:rPr dirty="0" sz="1000" spc="5">
                <a:solidFill>
                  <a:srgbClr val="010202"/>
                </a:solidFill>
                <a:latin typeface="Times New Roman"/>
                <a:cs typeface="Times New Roman"/>
              </a:rPr>
              <a:t> </a:t>
            </a:r>
            <a:r>
              <a:rPr dirty="0" sz="1000" spc="-40">
                <a:solidFill>
                  <a:srgbClr val="010202"/>
                </a:solidFill>
                <a:latin typeface="Times New Roman"/>
                <a:cs typeface="Times New Roman"/>
              </a:rPr>
              <a:t>attempts </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have</a:t>
            </a:r>
            <a:r>
              <a:rPr dirty="0" sz="1000" spc="75">
                <a:solidFill>
                  <a:srgbClr val="010202"/>
                </a:solidFill>
                <a:latin typeface="Times New Roman"/>
                <a:cs typeface="Times New Roman"/>
              </a:rPr>
              <a:t> </a:t>
            </a:r>
            <a:r>
              <a:rPr dirty="0" sz="1000" spc="-15">
                <a:solidFill>
                  <a:srgbClr val="010202"/>
                </a:solidFill>
                <a:latin typeface="Times New Roman"/>
                <a:cs typeface="Times New Roman"/>
              </a:rPr>
              <a:t>been</a:t>
            </a:r>
            <a:r>
              <a:rPr dirty="0" sz="1000" spc="75">
                <a:solidFill>
                  <a:srgbClr val="010202"/>
                </a:solidFill>
                <a:latin typeface="Times New Roman"/>
                <a:cs typeface="Times New Roman"/>
              </a:rPr>
              <a:t> </a:t>
            </a:r>
            <a:r>
              <a:rPr dirty="0" sz="1000" spc="-15">
                <a:solidFill>
                  <a:srgbClr val="010202"/>
                </a:solidFill>
                <a:latin typeface="Times New Roman"/>
                <a:cs typeface="Times New Roman"/>
              </a:rPr>
              <a:t>made</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to</a:t>
            </a:r>
            <a:r>
              <a:rPr dirty="0" sz="1000" spc="75">
                <a:solidFill>
                  <a:srgbClr val="010202"/>
                </a:solidFill>
                <a:latin typeface="Times New Roman"/>
                <a:cs typeface="Times New Roman"/>
              </a:rPr>
              <a:t> </a:t>
            </a:r>
            <a:r>
              <a:rPr dirty="0" sz="1000" spc="-15">
                <a:solidFill>
                  <a:srgbClr val="010202"/>
                </a:solidFill>
                <a:latin typeface="Times New Roman"/>
                <a:cs typeface="Times New Roman"/>
              </a:rPr>
              <a:t>correct</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spc="-15">
                <a:solidFill>
                  <a:srgbClr val="010202"/>
                </a:solidFill>
                <a:latin typeface="Times New Roman"/>
                <a:cs typeface="Times New Roman"/>
              </a:rPr>
              <a:t>ideal</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gas</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law</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for</a:t>
            </a:r>
            <a:r>
              <a:rPr dirty="0" sz="1000" spc="75">
                <a:solidFill>
                  <a:srgbClr val="010202"/>
                </a:solidFill>
                <a:latin typeface="Times New Roman"/>
                <a:cs typeface="Times New Roman"/>
              </a:rPr>
              <a:t> </a:t>
            </a:r>
            <a:r>
              <a:rPr dirty="0" sz="1000" spc="-15">
                <a:solidFill>
                  <a:srgbClr val="010202"/>
                </a:solidFill>
                <a:latin typeface="Times New Roman"/>
                <a:cs typeface="Times New Roman"/>
              </a:rPr>
              <a:t>these</a:t>
            </a:r>
            <a:r>
              <a:rPr dirty="0" sz="1000" spc="75">
                <a:solidFill>
                  <a:srgbClr val="010202"/>
                </a:solidFill>
                <a:latin typeface="Times New Roman"/>
                <a:cs typeface="Times New Roman"/>
              </a:rPr>
              <a:t> </a:t>
            </a:r>
            <a:r>
              <a:rPr dirty="0" sz="1000" spc="-20">
                <a:solidFill>
                  <a:srgbClr val="010202"/>
                </a:solidFill>
                <a:latin typeface="Times New Roman"/>
                <a:cs typeface="Times New Roman"/>
              </a:rPr>
              <a:t>effects,</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best-known </a:t>
            </a:r>
            <a:r>
              <a:rPr dirty="0" sz="1000" spc="-25">
                <a:solidFill>
                  <a:srgbClr val="010202"/>
                </a:solidFill>
                <a:latin typeface="Times New Roman"/>
                <a:cs typeface="Times New Roman"/>
              </a:rPr>
              <a:t>derived </a:t>
            </a:r>
            <a:r>
              <a:rPr dirty="0" sz="1000">
                <a:solidFill>
                  <a:srgbClr val="010202"/>
                </a:solidFill>
                <a:latin typeface="Times New Roman"/>
                <a:cs typeface="Times New Roman"/>
              </a:rPr>
              <a:t> </a:t>
            </a:r>
            <a:r>
              <a:rPr dirty="0" sz="1000" spc="-25">
                <a:solidFill>
                  <a:srgbClr val="010202"/>
                </a:solidFill>
                <a:latin typeface="Times New Roman"/>
                <a:cs typeface="Times New Roman"/>
              </a:rPr>
              <a:t>equation </a:t>
            </a:r>
            <a:r>
              <a:rPr dirty="0" sz="1000" spc="-15">
                <a:solidFill>
                  <a:srgbClr val="010202"/>
                </a:solidFill>
                <a:latin typeface="Times New Roman"/>
                <a:cs typeface="Times New Roman"/>
              </a:rPr>
              <a:t>is </a:t>
            </a:r>
            <a:r>
              <a:rPr dirty="0" sz="1000" spc="-20">
                <a:solidFill>
                  <a:srgbClr val="010202"/>
                </a:solidFill>
                <a:latin typeface="Times New Roman"/>
                <a:cs typeface="Times New Roman"/>
              </a:rPr>
              <a:t>the van der </a:t>
            </a:r>
            <a:r>
              <a:rPr dirty="0" sz="1000" spc="-40">
                <a:solidFill>
                  <a:srgbClr val="010202"/>
                </a:solidFill>
                <a:latin typeface="Times New Roman"/>
                <a:cs typeface="Times New Roman"/>
              </a:rPr>
              <a:t>Waals </a:t>
            </a:r>
            <a:r>
              <a:rPr dirty="0" sz="1000" spc="-25">
                <a:solidFill>
                  <a:srgbClr val="010202"/>
                </a:solidFill>
                <a:latin typeface="Times New Roman"/>
                <a:cs typeface="Times New Roman"/>
              </a:rPr>
              <a:t>equation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state, </a:t>
            </a:r>
            <a:r>
              <a:rPr dirty="0" sz="1000" spc="-20">
                <a:solidFill>
                  <a:srgbClr val="010202"/>
                </a:solidFill>
                <a:latin typeface="Times New Roman"/>
                <a:cs typeface="Times New Roman"/>
              </a:rPr>
              <a:t>which can </a:t>
            </a:r>
            <a:r>
              <a:rPr dirty="0" sz="1000" spc="-15">
                <a:solidFill>
                  <a:srgbClr val="010202"/>
                </a:solidFill>
                <a:latin typeface="Times New Roman"/>
                <a:cs typeface="Times New Roman"/>
              </a:rPr>
              <a:t>be </a:t>
            </a:r>
            <a:r>
              <a:rPr dirty="0" sz="1000" spc="-25">
                <a:solidFill>
                  <a:srgbClr val="010202"/>
                </a:solidFill>
                <a:latin typeface="Times New Roman"/>
                <a:cs typeface="Times New Roman"/>
              </a:rPr>
              <a:t>applied </a:t>
            </a:r>
            <a:r>
              <a:rPr dirty="0" sz="1000" spc="-15">
                <a:solidFill>
                  <a:srgbClr val="010202"/>
                </a:solidFill>
                <a:latin typeface="Times New Roman"/>
                <a:cs typeface="Times New Roman"/>
              </a:rPr>
              <a:t>to </a:t>
            </a:r>
            <a:r>
              <a:rPr dirty="0" sz="1000" spc="-20">
                <a:solidFill>
                  <a:srgbClr val="010202"/>
                </a:solidFill>
                <a:latin typeface="Times New Roman"/>
                <a:cs typeface="Times New Roman"/>
              </a:rPr>
              <a:t>gases</a:t>
            </a:r>
            <a:r>
              <a:rPr dirty="0" sz="1000" spc="95">
                <a:solidFill>
                  <a:srgbClr val="010202"/>
                </a:solidFill>
                <a:latin typeface="Times New Roman"/>
                <a:cs typeface="Times New Roman"/>
              </a:rPr>
              <a:t> </a:t>
            </a:r>
            <a:r>
              <a:rPr dirty="0" sz="1000" spc="-20">
                <a:solidFill>
                  <a:srgbClr val="010202"/>
                </a:solidFill>
                <a:latin typeface="Times New Roman"/>
                <a:cs typeface="Times New Roman"/>
              </a:rPr>
              <a:t>which</a:t>
            </a:r>
            <a:r>
              <a:rPr dirty="0" sz="1000" spc="145">
                <a:solidFill>
                  <a:srgbClr val="010202"/>
                </a:solidFill>
                <a:latin typeface="Times New Roman"/>
                <a:cs typeface="Times New Roman"/>
              </a:rPr>
              <a:t> </a:t>
            </a:r>
            <a:r>
              <a:rPr dirty="0" sz="1000" spc="-30">
                <a:solidFill>
                  <a:srgbClr val="010202"/>
                </a:solidFill>
                <a:latin typeface="Times New Roman"/>
                <a:cs typeface="Times New Roman"/>
              </a:rPr>
              <a:t>show </a:t>
            </a:r>
            <a:r>
              <a:rPr dirty="0" sz="1000" spc="-25">
                <a:solidFill>
                  <a:srgbClr val="010202"/>
                </a:solidFill>
                <a:latin typeface="Times New Roman"/>
                <a:cs typeface="Times New Roman"/>
              </a:rPr>
              <a:t> </a:t>
            </a:r>
            <a:r>
              <a:rPr dirty="0" sz="1000" spc="-40">
                <a:solidFill>
                  <a:srgbClr val="010202"/>
                </a:solidFill>
                <a:latin typeface="Times New Roman"/>
                <a:cs typeface="Times New Roman"/>
              </a:rPr>
              <a:t>small </a:t>
            </a:r>
            <a:r>
              <a:rPr dirty="0" sz="1000" spc="-45">
                <a:solidFill>
                  <a:srgbClr val="010202"/>
                </a:solidFill>
                <a:latin typeface="Times New Roman"/>
                <a:cs typeface="Times New Roman"/>
              </a:rPr>
              <a:t>deviations </a:t>
            </a:r>
            <a:r>
              <a:rPr dirty="0" sz="1000" spc="-40">
                <a:solidFill>
                  <a:srgbClr val="010202"/>
                </a:solidFill>
                <a:latin typeface="Times New Roman"/>
                <a:cs typeface="Times New Roman"/>
              </a:rPr>
              <a:t>from </a:t>
            </a:r>
            <a:r>
              <a:rPr dirty="0" sz="1000" spc="-55">
                <a:solidFill>
                  <a:srgbClr val="010202"/>
                </a:solidFill>
                <a:latin typeface="Times New Roman"/>
                <a:cs typeface="Times New Roman"/>
              </a:rPr>
              <a:t>ideality. </a:t>
            </a:r>
            <a:r>
              <a:rPr dirty="0" sz="1000" spc="-40">
                <a:solidFill>
                  <a:srgbClr val="010202"/>
                </a:solidFill>
                <a:latin typeface="Times New Roman"/>
                <a:cs typeface="Times New Roman"/>
              </a:rPr>
              <a:t>This </a:t>
            </a:r>
            <a:r>
              <a:rPr dirty="0" sz="1000" spc="-45">
                <a:solidFill>
                  <a:srgbClr val="010202"/>
                </a:solidFill>
                <a:latin typeface="Times New Roman"/>
                <a:cs typeface="Times New Roman"/>
              </a:rPr>
              <a:t>equation predicts </a:t>
            </a:r>
            <a:r>
              <a:rPr dirty="0" sz="1000" spc="-35">
                <a:solidFill>
                  <a:srgbClr val="010202"/>
                </a:solidFill>
                <a:latin typeface="Times New Roman"/>
                <a:cs typeface="Times New Roman"/>
              </a:rPr>
              <a:t>the </a:t>
            </a:r>
            <a:r>
              <a:rPr dirty="0" sz="1000" spc="-50">
                <a:solidFill>
                  <a:srgbClr val="010202"/>
                </a:solidFill>
                <a:latin typeface="Times New Roman"/>
                <a:cs typeface="Times New Roman"/>
              </a:rPr>
              <a:t>condensation </a:t>
            </a:r>
            <a:r>
              <a:rPr dirty="0" sz="1000" spc="-25">
                <a:solidFill>
                  <a:srgbClr val="010202"/>
                </a:solidFill>
                <a:latin typeface="Times New Roman"/>
                <a:cs typeface="Times New Roman"/>
              </a:rPr>
              <a:t>of </a:t>
            </a:r>
            <a:r>
              <a:rPr dirty="0" sz="1000" spc="-40">
                <a:solidFill>
                  <a:srgbClr val="010202"/>
                </a:solidFill>
                <a:latin typeface="Times New Roman"/>
                <a:cs typeface="Times New Roman"/>
              </a:rPr>
              <a:t>vapor</a:t>
            </a:r>
            <a:r>
              <a:rPr dirty="0" sz="1000" spc="-110">
                <a:solidFill>
                  <a:srgbClr val="010202"/>
                </a:solidFill>
                <a:latin typeface="Times New Roman"/>
                <a:cs typeface="Times New Roman"/>
              </a:rPr>
              <a:t> </a:t>
            </a:r>
            <a:r>
              <a:rPr dirty="0" sz="1000" spc="-45">
                <a:solidFill>
                  <a:srgbClr val="010202"/>
                </a:solidFill>
                <a:latin typeface="Times New Roman"/>
                <a:cs typeface="Times New Roman"/>
              </a:rPr>
              <a:t>caused</a:t>
            </a:r>
            <a:r>
              <a:rPr dirty="0" sz="1000" spc="30">
                <a:solidFill>
                  <a:srgbClr val="010202"/>
                </a:solidFill>
                <a:latin typeface="Times New Roman"/>
                <a:cs typeface="Times New Roman"/>
              </a:rPr>
              <a:t> </a:t>
            </a:r>
            <a:r>
              <a:rPr dirty="0" sz="1000" spc="-50">
                <a:solidFill>
                  <a:srgbClr val="010202"/>
                </a:solidFill>
                <a:latin typeface="Times New Roman"/>
                <a:cs typeface="Times New Roman"/>
              </a:rPr>
              <a:t>by  </a:t>
            </a:r>
            <a:r>
              <a:rPr dirty="0" sz="1000" spc="-30">
                <a:solidFill>
                  <a:srgbClr val="010202"/>
                </a:solidFill>
                <a:latin typeface="Times New Roman"/>
                <a:cs typeface="Times New Roman"/>
              </a:rPr>
              <a:t>compression </a:t>
            </a:r>
            <a:r>
              <a:rPr dirty="0" sz="1000" spc="-15">
                <a:solidFill>
                  <a:srgbClr val="010202"/>
                </a:solidFill>
                <a:latin typeface="Times New Roman"/>
                <a:cs typeface="Times New Roman"/>
              </a:rPr>
              <a:t>at </a:t>
            </a:r>
            <a:r>
              <a:rPr dirty="0" sz="1000" spc="-30">
                <a:solidFill>
                  <a:srgbClr val="010202"/>
                </a:solidFill>
                <a:latin typeface="Times New Roman"/>
                <a:cs typeface="Times New Roman"/>
              </a:rPr>
              <a:t>temperatures </a:t>
            </a:r>
            <a:r>
              <a:rPr dirty="0" sz="1000" spc="-25">
                <a:solidFill>
                  <a:srgbClr val="010202"/>
                </a:solidFill>
                <a:latin typeface="Times New Roman"/>
                <a:cs typeface="Times New Roman"/>
              </a:rPr>
              <a:t>below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critical temperature, </a:t>
            </a:r>
            <a:r>
              <a:rPr dirty="0" sz="1000" spc="-20">
                <a:solidFill>
                  <a:srgbClr val="010202"/>
                </a:solidFill>
                <a:latin typeface="Times New Roman"/>
                <a:cs typeface="Times New Roman"/>
              </a:rPr>
              <a:t>but </a:t>
            </a:r>
            <a:r>
              <a:rPr dirty="0" sz="1000" spc="-25">
                <a:solidFill>
                  <a:srgbClr val="010202"/>
                </a:solidFill>
                <a:latin typeface="Times New Roman"/>
                <a:cs typeface="Times New Roman"/>
              </a:rPr>
              <a:t>does </a:t>
            </a:r>
            <a:r>
              <a:rPr dirty="0" sz="1000" spc="-20">
                <a:solidFill>
                  <a:srgbClr val="010202"/>
                </a:solidFill>
                <a:latin typeface="Times New Roman"/>
                <a:cs typeface="Times New Roman"/>
              </a:rPr>
              <a:t>not </a:t>
            </a:r>
            <a:r>
              <a:rPr dirty="0" sz="1000" spc="-25">
                <a:solidFill>
                  <a:srgbClr val="010202"/>
                </a:solidFill>
                <a:latin typeface="Times New Roman"/>
                <a:cs typeface="Times New Roman"/>
              </a:rPr>
              <a:t>give </a:t>
            </a:r>
            <a:r>
              <a:rPr dirty="0" sz="1000" spc="-1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spc="-15">
                <a:solidFill>
                  <a:srgbClr val="010202"/>
                </a:solidFill>
                <a:latin typeface="Times New Roman"/>
                <a:cs typeface="Times New Roman"/>
              </a:rPr>
              <a:t>correct </a:t>
            </a:r>
            <a:r>
              <a:rPr dirty="0" sz="1000">
                <a:solidFill>
                  <a:srgbClr val="010202"/>
                </a:solidFill>
                <a:latin typeface="Times New Roman"/>
                <a:cs typeface="Times New Roman"/>
              </a:rPr>
              <a:t> </a:t>
            </a:r>
            <a:r>
              <a:rPr dirty="0" sz="1000" spc="-15">
                <a:solidFill>
                  <a:srgbClr val="010202"/>
                </a:solidFill>
                <a:latin typeface="Times New Roman"/>
                <a:cs typeface="Times New Roman"/>
              </a:rPr>
              <a:t>dependence</a:t>
            </a:r>
            <a:r>
              <a:rPr dirty="0" sz="1000" spc="100">
                <a:solidFill>
                  <a:srgbClr val="010202"/>
                </a:solidFill>
                <a:latin typeface="Times New Roman"/>
                <a:cs typeface="Times New Roman"/>
              </a:rPr>
              <a:t> </a:t>
            </a:r>
            <a:r>
              <a:rPr dirty="0" sz="1000" spc="-10">
                <a:solidFill>
                  <a:srgbClr val="010202"/>
                </a:solidFill>
                <a:latin typeface="Times New Roman"/>
                <a:cs typeface="Times New Roman"/>
              </a:rPr>
              <a:t>on</a:t>
            </a:r>
            <a:r>
              <a:rPr dirty="0" sz="1000" spc="110">
                <a:solidFill>
                  <a:srgbClr val="010202"/>
                </a:solidFill>
                <a:latin typeface="Times New Roman"/>
                <a:cs typeface="Times New Roman"/>
              </a:rPr>
              <a:t> </a:t>
            </a:r>
            <a:r>
              <a:rPr dirty="0" sz="1000" spc="-15">
                <a:solidFill>
                  <a:srgbClr val="010202"/>
                </a:solidFill>
                <a:latin typeface="Times New Roman"/>
                <a:cs typeface="Times New Roman"/>
              </a:rPr>
              <a:t>temperature</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15">
                <a:solidFill>
                  <a:srgbClr val="010202"/>
                </a:solidFill>
                <a:latin typeface="Times New Roman"/>
                <a:cs typeface="Times New Roman"/>
              </a:rPr>
              <a:t>saturated</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vapor</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pressure</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15">
                <a:solidFill>
                  <a:srgbClr val="010202"/>
                </a:solidFill>
                <a:latin typeface="Times New Roman"/>
                <a:cs typeface="Times New Roman"/>
              </a:rPr>
              <a:t>liquid</a:t>
            </a:r>
            <a:r>
              <a:rPr dirty="0" sz="1000" spc="35">
                <a:solidFill>
                  <a:srgbClr val="010202"/>
                </a:solidFill>
                <a:latin typeface="Times New Roman"/>
                <a:cs typeface="Times New Roman"/>
              </a:rPr>
              <a:t> </a:t>
            </a:r>
            <a:r>
              <a:rPr dirty="0" sz="1000" spc="-15">
                <a:solidFill>
                  <a:srgbClr val="010202"/>
                </a:solidFill>
                <a:latin typeface="Times New Roman"/>
                <a:cs typeface="Times New Roman"/>
              </a:rPr>
              <a:t>phase.</a:t>
            </a:r>
            <a:r>
              <a:rPr dirty="0" sz="1000" spc="25">
                <a:solidFill>
                  <a:srgbClr val="010202"/>
                </a:solidFill>
                <a:latin typeface="Times New Roman"/>
                <a:cs typeface="Times New Roman"/>
              </a:rPr>
              <a:t> </a:t>
            </a:r>
            <a:r>
              <a:rPr dirty="0" sz="1000" spc="-30">
                <a:solidFill>
                  <a:srgbClr val="010202"/>
                </a:solidFill>
                <a:latin typeface="Times New Roman"/>
                <a:cs typeface="Times New Roman"/>
              </a:rPr>
              <a:t>Generally, </a:t>
            </a:r>
            <a:r>
              <a:rPr dirty="0" sz="1000">
                <a:solidFill>
                  <a:srgbClr val="010202"/>
                </a:solidFill>
                <a:latin typeface="Times New Roman"/>
                <a:cs typeface="Times New Roman"/>
              </a:rPr>
              <a:t> </a:t>
            </a:r>
            <a:r>
              <a:rPr dirty="0" sz="1000" spc="-25">
                <a:solidFill>
                  <a:srgbClr val="010202"/>
                </a:solidFill>
                <a:latin typeface="Times New Roman"/>
                <a:cs typeface="Times New Roman"/>
              </a:rPr>
              <a:t>measured variations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 molar </a:t>
            </a:r>
            <a:r>
              <a:rPr dirty="0" sz="1000" spc="-25">
                <a:solidFill>
                  <a:srgbClr val="010202"/>
                </a:solidFill>
                <a:latin typeface="Times New Roman"/>
                <a:cs typeface="Times New Roman"/>
              </a:rPr>
              <a:t>volumes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gases with </a:t>
            </a:r>
            <a:r>
              <a:rPr dirty="0" sz="1000" i="1">
                <a:solidFill>
                  <a:srgbClr val="010202"/>
                </a:solidFill>
                <a:latin typeface="Times New Roman"/>
                <a:cs typeface="Times New Roman"/>
              </a:rPr>
              <a:t>P </a:t>
            </a:r>
            <a:r>
              <a:rPr dirty="0" sz="1000" spc="-20">
                <a:solidFill>
                  <a:srgbClr val="010202"/>
                </a:solidFill>
                <a:latin typeface="Times New Roman"/>
                <a:cs typeface="Times New Roman"/>
              </a:rPr>
              <a:t>and </a:t>
            </a:r>
            <a:r>
              <a:rPr dirty="0" sz="1000" spc="-5" i="1">
                <a:solidFill>
                  <a:srgbClr val="010202"/>
                </a:solidFill>
                <a:latin typeface="Times New Roman"/>
                <a:cs typeface="Times New Roman"/>
              </a:rPr>
              <a:t>T </a:t>
            </a:r>
            <a:r>
              <a:rPr dirty="0" sz="1000" spc="-20">
                <a:solidFill>
                  <a:srgbClr val="010202"/>
                </a:solidFill>
                <a:latin typeface="Times New Roman"/>
                <a:cs typeface="Times New Roman"/>
              </a:rPr>
              <a:t>are </a:t>
            </a:r>
            <a:r>
              <a:rPr dirty="0" sz="1000" spc="-25">
                <a:solidFill>
                  <a:srgbClr val="010202"/>
                </a:solidFill>
                <a:latin typeface="Times New Roman"/>
                <a:cs typeface="Times New Roman"/>
              </a:rPr>
              <a:t>fitted </a:t>
            </a:r>
            <a:r>
              <a:rPr dirty="0" sz="1000" spc="-15">
                <a:solidFill>
                  <a:srgbClr val="010202"/>
                </a:solidFill>
                <a:latin typeface="Times New Roman"/>
                <a:cs typeface="Times New Roman"/>
              </a:rPr>
              <a:t>to </a:t>
            </a:r>
            <a:r>
              <a:rPr dirty="0" sz="1000" spc="-20">
                <a:solidFill>
                  <a:srgbClr val="010202"/>
                </a:solidFill>
                <a:latin typeface="Times New Roman"/>
                <a:cs typeface="Times New Roman"/>
              </a:rPr>
              <a:t>power</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series</a:t>
            </a:r>
            <a:endParaRPr sz="1000">
              <a:latin typeface="Times New Roman"/>
              <a:cs typeface="Times New Roman"/>
            </a:endParaRPr>
          </a:p>
          <a:p>
            <a:pPr algn="just" marL="50800">
              <a:lnSpc>
                <a:spcPct val="100000"/>
              </a:lnSpc>
            </a:pPr>
            <a:r>
              <a:rPr dirty="0" sz="1000">
                <a:solidFill>
                  <a:srgbClr val="010202"/>
                </a:solidFill>
                <a:latin typeface="Times New Roman"/>
                <a:cs typeface="Times New Roman"/>
              </a:rPr>
              <a:t>equations, in </a:t>
            </a:r>
            <a:r>
              <a:rPr dirty="0" sz="1000" i="1">
                <a:solidFill>
                  <a:srgbClr val="010202"/>
                </a:solidFill>
                <a:latin typeface="Times New Roman"/>
                <a:cs typeface="Times New Roman"/>
              </a:rPr>
              <a:t>P </a:t>
            </a:r>
            <a:r>
              <a:rPr dirty="0" sz="1000">
                <a:solidFill>
                  <a:srgbClr val="010202"/>
                </a:solidFill>
                <a:latin typeface="Times New Roman"/>
                <a:cs typeface="Times New Roman"/>
              </a:rPr>
              <a:t>or </a:t>
            </a:r>
            <a:r>
              <a:rPr dirty="0" sz="1000" spc="-35">
                <a:solidFill>
                  <a:srgbClr val="010202"/>
                </a:solidFill>
                <a:latin typeface="Times New Roman"/>
                <a:cs typeface="Times New Roman"/>
              </a:rPr>
              <a:t>1/</a:t>
            </a:r>
            <a:r>
              <a:rPr dirty="0" sz="1000" spc="-35" i="1">
                <a:solidFill>
                  <a:srgbClr val="010202"/>
                </a:solidFill>
                <a:latin typeface="Times New Roman"/>
                <a:cs typeface="Times New Roman"/>
              </a:rPr>
              <a:t>V, </a:t>
            </a:r>
            <a:r>
              <a:rPr dirty="0" sz="1000" spc="-5">
                <a:solidFill>
                  <a:srgbClr val="010202"/>
                </a:solidFill>
                <a:latin typeface="Times New Roman"/>
                <a:cs typeface="Times New Roman"/>
              </a:rPr>
              <a:t>of the function </a:t>
            </a:r>
            <a:r>
              <a:rPr dirty="0" sz="1000" spc="-45" i="1">
                <a:solidFill>
                  <a:srgbClr val="010202"/>
                </a:solidFill>
                <a:latin typeface="Times New Roman"/>
                <a:cs typeface="Times New Roman"/>
              </a:rPr>
              <a:t>PV. </a:t>
            </a:r>
            <a:r>
              <a:rPr dirty="0" sz="1000" spc="-5">
                <a:solidFill>
                  <a:srgbClr val="010202"/>
                </a:solidFill>
                <a:latin typeface="Times New Roman"/>
                <a:cs typeface="Times New Roman"/>
              </a:rPr>
              <a:t>Such equations are called virial</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equations.</a:t>
            </a:r>
            <a:endParaRPr sz="1000">
              <a:latin typeface="Times New Roman"/>
              <a:cs typeface="Times New Roman"/>
            </a:endParaRPr>
          </a:p>
          <a:p>
            <a:pPr marL="177800">
              <a:lnSpc>
                <a:spcPct val="100000"/>
              </a:lnSpc>
              <a:spcBef>
                <a:spcPts val="370"/>
              </a:spcBef>
            </a:pPr>
            <a:r>
              <a:rPr dirty="0" sz="1000" spc="-5">
                <a:solidFill>
                  <a:srgbClr val="010202"/>
                </a:solidFill>
                <a:latin typeface="Times New Roman"/>
                <a:cs typeface="Times New Roman"/>
              </a:rPr>
              <a:t>The compressibility </a:t>
            </a:r>
            <a:r>
              <a:rPr dirty="0" sz="1000" spc="-10">
                <a:solidFill>
                  <a:srgbClr val="010202"/>
                </a:solidFill>
                <a:latin typeface="Times New Roman"/>
                <a:cs typeface="Times New Roman"/>
              </a:rPr>
              <a:t>factor, </a:t>
            </a:r>
            <a:r>
              <a:rPr dirty="0" sz="1000" spc="-10" i="1">
                <a:solidFill>
                  <a:srgbClr val="010202"/>
                </a:solidFill>
                <a:latin typeface="Times New Roman"/>
                <a:cs typeface="Times New Roman"/>
              </a:rPr>
              <a:t>Z=PV/RT, </a:t>
            </a:r>
            <a:r>
              <a:rPr dirty="0" sz="1000" spc="-5">
                <a:solidFill>
                  <a:srgbClr val="010202"/>
                </a:solidFill>
                <a:latin typeface="Times New Roman"/>
                <a:cs typeface="Times New Roman"/>
              </a:rPr>
              <a:t>of all real gases at constant reduced</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a:p>
            <a:pPr algn="just" marL="50800">
              <a:lnSpc>
                <a:spcPct val="100000"/>
              </a:lnSpc>
              <a:spcBef>
                <a:spcPts val="375"/>
              </a:spcBef>
            </a:pP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R</a:t>
            </a:r>
            <a:r>
              <a:rPr dirty="0" sz="1000" spc="-5" i="1">
                <a:solidFill>
                  <a:srgbClr val="010202"/>
                </a:solidFill>
                <a:latin typeface="Times New Roman"/>
                <a:cs typeface="Times New Roman"/>
              </a:rPr>
              <a:t>=T/T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165">
                <a:solidFill>
                  <a:srgbClr val="010202"/>
                </a:solidFill>
                <a:latin typeface="Times New Roman"/>
                <a:cs typeface="Times New Roman"/>
              </a:rPr>
              <a:t> </a:t>
            </a:r>
            <a:r>
              <a:rPr dirty="0" sz="1000">
                <a:solidFill>
                  <a:srgbClr val="010202"/>
                </a:solidFill>
                <a:latin typeface="Times New Roman"/>
                <a:cs typeface="Times New Roman"/>
              </a:rPr>
              <a:t>is</a:t>
            </a:r>
            <a:r>
              <a:rPr dirty="0" sz="1000" spc="1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70">
                <a:solidFill>
                  <a:srgbClr val="010202"/>
                </a:solidFill>
                <a:latin typeface="Times New Roman"/>
                <a:cs typeface="Times New Roman"/>
              </a:rPr>
              <a:t> </a:t>
            </a:r>
            <a:r>
              <a:rPr dirty="0" sz="1000">
                <a:solidFill>
                  <a:srgbClr val="010202"/>
                </a:solidFill>
                <a:latin typeface="Times New Roman"/>
                <a:cs typeface="Times New Roman"/>
              </a:rPr>
              <a:t>same</a:t>
            </a:r>
            <a:r>
              <a:rPr dirty="0" sz="1000" spc="170">
                <a:solidFill>
                  <a:srgbClr val="010202"/>
                </a:solidFill>
                <a:latin typeface="Times New Roman"/>
                <a:cs typeface="Times New Roman"/>
              </a:rPr>
              <a:t> </a:t>
            </a:r>
            <a:r>
              <a:rPr dirty="0" sz="1000">
                <a:solidFill>
                  <a:srgbClr val="010202"/>
                </a:solidFill>
                <a:latin typeface="Times New Roman"/>
                <a:cs typeface="Times New Roman"/>
              </a:rPr>
              <a:t>function</a:t>
            </a:r>
            <a:r>
              <a:rPr dirty="0" sz="1000" spc="165">
                <a:solidFill>
                  <a:srgbClr val="010202"/>
                </a:solidFill>
                <a:latin typeface="Times New Roman"/>
                <a:cs typeface="Times New Roman"/>
              </a:rPr>
              <a:t> </a:t>
            </a:r>
            <a:r>
              <a:rPr dirty="0" sz="1000">
                <a:solidFill>
                  <a:srgbClr val="010202"/>
                </a:solidFill>
                <a:latin typeface="Times New Roman"/>
                <a:cs typeface="Times New Roman"/>
              </a:rPr>
              <a:t>of</a:t>
            </a:r>
            <a:r>
              <a:rPr dirty="0" sz="1000" spc="1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70">
                <a:solidFill>
                  <a:srgbClr val="010202"/>
                </a:solidFill>
                <a:latin typeface="Times New Roman"/>
                <a:cs typeface="Times New Roman"/>
              </a:rPr>
              <a:t> </a:t>
            </a:r>
            <a:r>
              <a:rPr dirty="0" sz="1000">
                <a:solidFill>
                  <a:srgbClr val="010202"/>
                </a:solidFill>
                <a:latin typeface="Times New Roman"/>
                <a:cs typeface="Times New Roman"/>
              </a:rPr>
              <a:t>reduced</a:t>
            </a:r>
            <a:r>
              <a:rPr dirty="0" sz="1000" spc="170">
                <a:solidFill>
                  <a:srgbClr val="010202"/>
                </a:solidFill>
                <a:latin typeface="Times New Roman"/>
                <a:cs typeface="Times New Roman"/>
              </a:rPr>
              <a:t> </a:t>
            </a:r>
            <a:r>
              <a:rPr dirty="0" sz="1000">
                <a:solidFill>
                  <a:srgbClr val="010202"/>
                </a:solidFill>
                <a:latin typeface="Times New Roman"/>
                <a:cs typeface="Times New Roman"/>
              </a:rPr>
              <a:t>pressure,</a:t>
            </a:r>
            <a:r>
              <a:rPr dirty="0" sz="1000" spc="16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R</a:t>
            </a:r>
            <a:r>
              <a:rPr dirty="0" sz="1000" spc="-5" i="1">
                <a:solidFill>
                  <a:srgbClr val="010202"/>
                </a:solidFill>
                <a:latin typeface="Times New Roman"/>
                <a:cs typeface="Times New Roman"/>
              </a:rPr>
              <a:t>=P/P</a:t>
            </a:r>
            <a:r>
              <a:rPr dirty="0" baseline="-33333" sz="1125" spc="-7">
                <a:solidFill>
                  <a:srgbClr val="010202"/>
                </a:solidFill>
                <a:latin typeface="Times New Roman"/>
                <a:cs typeface="Times New Roman"/>
              </a:rPr>
              <a:t>cr</a:t>
            </a:r>
            <a:r>
              <a:rPr dirty="0" sz="1000" spc="-5" i="1">
                <a:solidFill>
                  <a:srgbClr val="010202"/>
                </a:solidFill>
                <a:latin typeface="Times New Roman"/>
                <a:cs typeface="Times New Roman"/>
              </a:rPr>
              <a:t>.</a:t>
            </a:r>
            <a:r>
              <a:rPr dirty="0" sz="1000" spc="170" i="1">
                <a:solidFill>
                  <a:srgbClr val="010202"/>
                </a:solidFill>
                <a:latin typeface="Times New Roman"/>
                <a:cs typeface="Times New Roman"/>
              </a:rPr>
              <a:t> </a:t>
            </a:r>
            <a:r>
              <a:rPr dirty="0" sz="1000" spc="-5">
                <a:solidFill>
                  <a:srgbClr val="010202"/>
                </a:solidFill>
                <a:latin typeface="Times New Roman"/>
                <a:cs typeface="Times New Roman"/>
              </a:rPr>
              <a:t>This</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gives</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rise</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to</a:t>
            </a:r>
            <a:endParaRPr sz="1000">
              <a:latin typeface="Times New Roman"/>
              <a:cs typeface="Times New Roman"/>
            </a:endParaRPr>
          </a:p>
          <a:p>
            <a:pPr algn="just" marL="50800" marR="92075">
              <a:lnSpc>
                <a:spcPct val="100000"/>
              </a:lnSpc>
              <a:spcBef>
                <a:spcPts val="370"/>
              </a:spcBef>
            </a:pPr>
            <a:r>
              <a:rPr dirty="0" sz="1000" spc="-15">
                <a:solidFill>
                  <a:srgbClr val="010202"/>
                </a:solidFill>
                <a:latin typeface="Times New Roman"/>
                <a:cs typeface="Times New Roman"/>
              </a:rPr>
              <a:t>the law </a:t>
            </a:r>
            <a:r>
              <a:rPr dirty="0" sz="1000" spc="-10">
                <a:solidFill>
                  <a:srgbClr val="010202"/>
                </a:solidFill>
                <a:latin typeface="Times New Roman"/>
                <a:cs typeface="Times New Roman"/>
              </a:rPr>
              <a:t>of </a:t>
            </a:r>
            <a:r>
              <a:rPr dirty="0" sz="1000" spc="-20">
                <a:solidFill>
                  <a:srgbClr val="010202"/>
                </a:solidFill>
                <a:latin typeface="Times New Roman"/>
                <a:cs typeface="Times New Roman"/>
              </a:rPr>
              <a:t>corresponding states, which states </a:t>
            </a:r>
            <a:r>
              <a:rPr dirty="0" sz="1000" spc="-15">
                <a:solidFill>
                  <a:srgbClr val="010202"/>
                </a:solidFill>
                <a:latin typeface="Times New Roman"/>
                <a:cs typeface="Times New Roman"/>
              </a:rPr>
              <a:t>that when two </a:t>
            </a:r>
            <a:r>
              <a:rPr dirty="0" sz="1000" spc="-20">
                <a:solidFill>
                  <a:srgbClr val="010202"/>
                </a:solidFill>
                <a:latin typeface="Times New Roman"/>
                <a:cs typeface="Times New Roman"/>
              </a:rPr>
              <a:t>gases </a:t>
            </a:r>
            <a:r>
              <a:rPr dirty="0" sz="1000" spc="-15">
                <a:solidFill>
                  <a:srgbClr val="010202"/>
                </a:solidFill>
                <a:latin typeface="Times New Roman"/>
                <a:cs typeface="Times New Roman"/>
              </a:rPr>
              <a:t>have </a:t>
            </a:r>
            <a:r>
              <a:rPr dirty="0" sz="1000" spc="-20">
                <a:solidFill>
                  <a:srgbClr val="010202"/>
                </a:solidFill>
                <a:latin typeface="Times New Roman"/>
                <a:cs typeface="Times New Roman"/>
              </a:rPr>
              <a:t>identical values of  </a:t>
            </a:r>
            <a:r>
              <a:rPr dirty="0" sz="1000" spc="-5">
                <a:solidFill>
                  <a:srgbClr val="010202"/>
                </a:solidFill>
                <a:latin typeface="Times New Roman"/>
                <a:cs typeface="Times New Roman"/>
              </a:rPr>
              <a:t>two reduced variables, they have almost identical values of the third reduced</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variable.</a:t>
            </a:r>
            <a:endParaRPr sz="1000">
              <a:latin typeface="Times New Roman"/>
              <a:cs typeface="Times New Roman"/>
            </a:endParaRPr>
          </a:p>
          <a:p>
            <a:pPr algn="just" marL="50800" marR="88265" indent="127000">
              <a:lnSpc>
                <a:spcPct val="130900"/>
              </a:lnSpc>
            </a:pPr>
            <a:r>
              <a:rPr dirty="0" sz="1000">
                <a:solidFill>
                  <a:srgbClr val="010202"/>
                </a:solidFill>
                <a:latin typeface="Times New Roman"/>
                <a:cs typeface="Times New Roman"/>
              </a:rPr>
              <a:t>Consideration of the thermodynamic behavior of nonideal gases is facilitated  by introduction of the </a:t>
            </a:r>
            <a:r>
              <a:rPr dirty="0" sz="1000" spc="-10">
                <a:solidFill>
                  <a:srgbClr val="010202"/>
                </a:solidFill>
                <a:latin typeface="Times New Roman"/>
                <a:cs typeface="Times New Roman"/>
              </a:rPr>
              <a:t>fugacity, </a:t>
            </a:r>
            <a:r>
              <a:rPr dirty="0" sz="1000" i="1">
                <a:solidFill>
                  <a:srgbClr val="010202"/>
                </a:solidFill>
                <a:latin typeface="Times New Roman"/>
                <a:cs typeface="Times New Roman"/>
              </a:rPr>
              <a:t>f </a:t>
            </a:r>
            <a:r>
              <a:rPr dirty="0" sz="1000">
                <a:solidFill>
                  <a:srgbClr val="010202"/>
                </a:solidFill>
                <a:latin typeface="Times New Roman"/>
                <a:cs typeface="Times New Roman"/>
              </a:rPr>
              <a:t>which is defined by the equation </a:t>
            </a:r>
            <a:r>
              <a:rPr dirty="0" sz="1000" i="1">
                <a:solidFill>
                  <a:srgbClr val="010202"/>
                </a:solidFill>
                <a:latin typeface="Times New Roman"/>
                <a:cs typeface="Times New Roman"/>
              </a:rPr>
              <a:t>dG=RT d </a:t>
            </a:r>
            <a:r>
              <a:rPr dirty="0" sz="1000" spc="-5">
                <a:solidFill>
                  <a:srgbClr val="010202"/>
                </a:solidFill>
                <a:latin typeface="Times New Roman"/>
                <a:cs typeface="Times New Roman"/>
              </a:rPr>
              <a:t>ln </a:t>
            </a:r>
            <a:r>
              <a:rPr dirty="0" sz="1000" i="1">
                <a:solidFill>
                  <a:srgbClr val="010202"/>
                </a:solidFill>
                <a:latin typeface="Times New Roman"/>
                <a:cs typeface="Times New Roman"/>
              </a:rPr>
              <a:t>f </a:t>
            </a:r>
            <a:r>
              <a:rPr dirty="0" sz="1000">
                <a:solidFill>
                  <a:srgbClr val="010202"/>
                </a:solidFill>
                <a:latin typeface="Times New Roman"/>
                <a:cs typeface="Times New Roman"/>
              </a:rPr>
              <a:t>and  by the condition </a:t>
            </a:r>
            <a:r>
              <a:rPr dirty="0" sz="1000" i="1">
                <a:solidFill>
                  <a:srgbClr val="010202"/>
                </a:solidFill>
                <a:latin typeface="Times New Roman"/>
                <a:cs typeface="Times New Roman"/>
              </a:rPr>
              <a:t>f</a:t>
            </a:r>
            <a:r>
              <a:rPr dirty="0" sz="1000">
                <a:solidFill>
                  <a:srgbClr val="010202"/>
                </a:solidFill>
                <a:latin typeface="Times New Roman"/>
                <a:cs typeface="Times New Roman"/>
              </a:rPr>
              <a:t>/</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 </a:t>
            </a:r>
            <a:r>
              <a:rPr dirty="0" sz="1000">
                <a:solidFill>
                  <a:srgbClr val="010202"/>
                </a:solidFill>
                <a:latin typeface="Times New Roman"/>
                <a:cs typeface="Times New Roman"/>
              </a:rPr>
              <a:t>1 as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 </a:t>
            </a:r>
            <a:r>
              <a:rPr dirty="0" sz="1000">
                <a:solidFill>
                  <a:srgbClr val="010202"/>
                </a:solidFill>
                <a:latin typeface="Times New Roman"/>
                <a:cs typeface="Times New Roman"/>
              </a:rPr>
              <a:t>0. Thus the standard state for a nonideal gas is that in  </a:t>
            </a:r>
            <a:r>
              <a:rPr dirty="0" sz="1000" spc="-5">
                <a:solidFill>
                  <a:srgbClr val="010202"/>
                </a:solidFill>
                <a:latin typeface="Times New Roman"/>
                <a:cs typeface="Times New Roman"/>
              </a:rPr>
              <a:t>which the fugacity is unity at the temperature of interest. For small deviations from  </a:t>
            </a:r>
            <a:r>
              <a:rPr dirty="0" sz="1000" spc="-15">
                <a:solidFill>
                  <a:srgbClr val="010202"/>
                </a:solidFill>
                <a:latin typeface="Times New Roman"/>
                <a:cs typeface="Times New Roman"/>
              </a:rPr>
              <a:t>ideality, </a:t>
            </a:r>
            <a:r>
              <a:rPr dirty="0" sz="1000" spc="-5">
                <a:solidFill>
                  <a:srgbClr val="010202"/>
                </a:solidFill>
                <a:latin typeface="Times New Roman"/>
                <a:cs typeface="Times New Roman"/>
              </a:rPr>
              <a:t>the pressure of the gas is the geometric mean of its fugacity and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id</a:t>
            </a:r>
            <a:r>
              <a:rPr dirty="0" sz="1000" spc="-5">
                <a:solidFill>
                  <a:srgbClr val="010202"/>
                </a:solidFill>
                <a:latin typeface="Times New Roman"/>
                <a:cs typeface="Times New Roman"/>
              </a:rPr>
              <a:t>, </a:t>
            </a:r>
            <a:r>
              <a:rPr dirty="0" sz="1000">
                <a:solidFill>
                  <a:srgbClr val="010202"/>
                </a:solidFill>
                <a:latin typeface="Times New Roman"/>
                <a:cs typeface="Times New Roman"/>
              </a:rPr>
              <a:t>the  pressure which the gas would exert if it were</a:t>
            </a:r>
            <a:r>
              <a:rPr dirty="0" sz="1000" spc="114">
                <a:solidFill>
                  <a:srgbClr val="010202"/>
                </a:solidFill>
                <a:latin typeface="Times New Roman"/>
                <a:cs typeface="Times New Roman"/>
              </a:rPr>
              <a:t> </a:t>
            </a:r>
            <a:r>
              <a:rPr dirty="0" sz="1000">
                <a:solidFill>
                  <a:srgbClr val="010202"/>
                </a:solidFill>
                <a:latin typeface="Times New Roman"/>
                <a:cs typeface="Times New Roman"/>
              </a:rPr>
              <a:t>ideal.</a:t>
            </a:r>
            <a:endParaRPr sz="1000">
              <a:latin typeface="Times New Roman"/>
              <a:cs typeface="Times New Roman"/>
            </a:endParaRPr>
          </a:p>
          <a:p>
            <a:pPr algn="just" marL="50800" marR="43180" indent="127000">
              <a:lnSpc>
                <a:spcPct val="100000"/>
              </a:lnSpc>
            </a:pP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composition </a:t>
            </a:r>
            <a:r>
              <a:rPr dirty="0" sz="1000" spc="-15">
                <a:solidFill>
                  <a:srgbClr val="010202"/>
                </a:solidFill>
                <a:latin typeface="Times New Roman"/>
                <a:cs typeface="Times New Roman"/>
              </a:rPr>
              <a:t>of </a:t>
            </a:r>
            <a:r>
              <a:rPr dirty="0" sz="1000">
                <a:solidFill>
                  <a:srgbClr val="010202"/>
                </a:solidFill>
                <a:latin typeface="Times New Roman"/>
                <a:cs typeface="Times New Roman"/>
              </a:rPr>
              <a:t>a </a:t>
            </a:r>
            <a:r>
              <a:rPr dirty="0" sz="1000" spc="-30">
                <a:solidFill>
                  <a:srgbClr val="010202"/>
                </a:solidFill>
                <a:latin typeface="Times New Roman"/>
                <a:cs typeface="Times New Roman"/>
              </a:rPr>
              <a:t>mixture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gases </a:t>
            </a:r>
            <a:r>
              <a:rPr dirty="0" sz="1000" spc="-15">
                <a:solidFill>
                  <a:srgbClr val="010202"/>
                </a:solidFill>
                <a:latin typeface="Times New Roman"/>
                <a:cs typeface="Times New Roman"/>
              </a:rPr>
              <a:t>is </a:t>
            </a:r>
            <a:r>
              <a:rPr dirty="0" sz="1000" spc="-25">
                <a:solidFill>
                  <a:srgbClr val="010202"/>
                </a:solidFill>
                <a:latin typeface="Times New Roman"/>
                <a:cs typeface="Times New Roman"/>
              </a:rPr>
              <a:t>most </a:t>
            </a:r>
            <a:r>
              <a:rPr dirty="0" sz="1000" spc="-30">
                <a:solidFill>
                  <a:srgbClr val="010202"/>
                </a:solidFill>
                <a:latin typeface="Times New Roman"/>
                <a:cs typeface="Times New Roman"/>
              </a:rPr>
              <a:t>conveniently expressed </a:t>
            </a:r>
            <a:r>
              <a:rPr dirty="0" sz="1000" spc="-15">
                <a:solidFill>
                  <a:srgbClr val="010202"/>
                </a:solidFill>
                <a:latin typeface="Times New Roman"/>
                <a:cs typeface="Times New Roman"/>
              </a:rPr>
              <a:t>in </a:t>
            </a:r>
            <a:r>
              <a:rPr dirty="0" sz="1000" spc="-25">
                <a:solidFill>
                  <a:srgbClr val="010202"/>
                </a:solidFill>
                <a:latin typeface="Times New Roman"/>
                <a:cs typeface="Times New Roman"/>
              </a:rPr>
              <a:t>terms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30">
                <a:solidFill>
                  <a:srgbClr val="010202"/>
                </a:solidFill>
                <a:latin typeface="Times New Roman"/>
                <a:cs typeface="Times New Roman"/>
              </a:rPr>
              <a:t>mole  </a:t>
            </a:r>
            <a:r>
              <a:rPr dirty="0" sz="1000" spc="-5">
                <a:solidFill>
                  <a:srgbClr val="010202"/>
                </a:solidFill>
                <a:latin typeface="Times New Roman"/>
                <a:cs typeface="Times New Roman"/>
              </a:rPr>
              <a:t>fractions of its component gases, and if the mixture is ideal, the partial pressures ex-  erted by the component gases are related to the total pressure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and the mole fraction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baseline="-33333" sz="1125" spc="22" i="1">
                <a:solidFill>
                  <a:srgbClr val="010202"/>
                </a:solidFill>
                <a:latin typeface="Times New Roman"/>
                <a:cs typeface="Times New Roman"/>
              </a:rPr>
              <a:t> </a:t>
            </a:r>
            <a:r>
              <a:rPr dirty="0" sz="1000">
                <a:solidFill>
                  <a:srgbClr val="010202"/>
                </a:solidFill>
                <a:latin typeface="Times New Roman"/>
                <a:cs typeface="Times New Roman"/>
              </a:rPr>
              <a:t>by</a:t>
            </a:r>
            <a:r>
              <a:rPr dirty="0" sz="1000" spc="125">
                <a:solidFill>
                  <a:srgbClr val="010202"/>
                </a:solidFill>
                <a:latin typeface="Times New Roman"/>
                <a:cs typeface="Times New Roman"/>
              </a:rPr>
              <a:t> </a:t>
            </a:r>
            <a:r>
              <a:rPr dirty="0" sz="1000" spc="-20" i="1">
                <a:solidFill>
                  <a:srgbClr val="010202"/>
                </a:solidFill>
                <a:latin typeface="Times New Roman"/>
                <a:cs typeface="Times New Roman"/>
              </a:rPr>
              <a:t>p</a:t>
            </a:r>
            <a:r>
              <a:rPr dirty="0" baseline="-33333" sz="1125" spc="-30">
                <a:solidFill>
                  <a:srgbClr val="010202"/>
                </a:solidFill>
                <a:latin typeface="Times New Roman"/>
                <a:cs typeface="Times New Roman"/>
              </a:rPr>
              <a:t>i</a:t>
            </a:r>
            <a:r>
              <a:rPr dirty="0" sz="1000" spc="-20">
                <a:solidFill>
                  <a:srgbClr val="010202"/>
                </a:solidFill>
                <a:latin typeface="Times New Roman"/>
                <a:cs typeface="Times New Roman"/>
              </a:rPr>
              <a:t>=</a:t>
            </a:r>
            <a:r>
              <a:rPr dirty="0" sz="1000" spc="-20" i="1">
                <a:solidFill>
                  <a:srgbClr val="010202"/>
                </a:solidFill>
                <a:latin typeface="Times New Roman"/>
                <a:cs typeface="Times New Roman"/>
              </a:rPr>
              <a:t>X</a:t>
            </a:r>
            <a:r>
              <a:rPr dirty="0" baseline="-33333" sz="1125" spc="-30" i="1">
                <a:solidFill>
                  <a:srgbClr val="010202"/>
                </a:solidFill>
                <a:latin typeface="Times New Roman"/>
                <a:cs typeface="Times New Roman"/>
              </a:rPr>
              <a:t>i</a:t>
            </a:r>
            <a:r>
              <a:rPr dirty="0" sz="1000" spc="-20" i="1">
                <a:solidFill>
                  <a:srgbClr val="010202"/>
                </a:solidFill>
                <a:latin typeface="Times New Roman"/>
                <a:cs typeface="Times New Roman"/>
              </a:rPr>
              <a:t>P.</a:t>
            </a:r>
            <a:r>
              <a:rPr dirty="0" sz="1000" spc="125" i="1">
                <a:solidFill>
                  <a:srgbClr val="010202"/>
                </a:solidFill>
                <a:latin typeface="Times New Roman"/>
                <a:cs typeface="Times New Roman"/>
              </a:rPr>
              <a:t> </a:t>
            </a:r>
            <a:r>
              <a:rPr dirty="0" sz="1000">
                <a:solidFill>
                  <a:srgbClr val="010202"/>
                </a:solidFill>
                <a:latin typeface="Times New Roman"/>
                <a:cs typeface="Times New Roman"/>
              </a:rPr>
              <a:t>This</a:t>
            </a:r>
            <a:r>
              <a:rPr dirty="0" sz="1000" spc="125">
                <a:solidFill>
                  <a:srgbClr val="010202"/>
                </a:solidFill>
                <a:latin typeface="Times New Roman"/>
                <a:cs typeface="Times New Roman"/>
              </a:rPr>
              <a:t> </a:t>
            </a:r>
            <a:r>
              <a:rPr dirty="0" sz="1000">
                <a:solidFill>
                  <a:srgbClr val="010202"/>
                </a:solidFill>
                <a:latin typeface="Times New Roman"/>
                <a:cs typeface="Times New Roman"/>
              </a:rPr>
              <a:t>equation</a:t>
            </a:r>
            <a:r>
              <a:rPr dirty="0" sz="1000" spc="125">
                <a:solidFill>
                  <a:srgbClr val="010202"/>
                </a:solidFill>
                <a:latin typeface="Times New Roman"/>
                <a:cs typeface="Times New Roman"/>
              </a:rPr>
              <a:t> </a:t>
            </a:r>
            <a:r>
              <a:rPr dirty="0" sz="1000">
                <a:solidFill>
                  <a:srgbClr val="010202"/>
                </a:solidFill>
                <a:latin typeface="Times New Roman"/>
                <a:cs typeface="Times New Roman"/>
              </a:rPr>
              <a:t>is</a:t>
            </a:r>
            <a:r>
              <a:rPr dirty="0" sz="1000" spc="125">
                <a:solidFill>
                  <a:srgbClr val="010202"/>
                </a:solidFill>
                <a:latin typeface="Times New Roman"/>
                <a:cs typeface="Times New Roman"/>
              </a:rPr>
              <a:t> </a:t>
            </a:r>
            <a:r>
              <a:rPr dirty="0" sz="1000">
                <a:solidFill>
                  <a:srgbClr val="010202"/>
                </a:solidFill>
                <a:latin typeface="Times New Roman"/>
                <a:cs typeface="Times New Roman"/>
              </a:rPr>
              <a:t>called</a:t>
            </a:r>
            <a:r>
              <a:rPr dirty="0" sz="1000" spc="125">
                <a:solidFill>
                  <a:srgbClr val="010202"/>
                </a:solidFill>
                <a:latin typeface="Times New Roman"/>
                <a:cs typeface="Times New Roman"/>
              </a:rPr>
              <a:t> </a:t>
            </a:r>
            <a:r>
              <a:rPr dirty="0" sz="1000">
                <a:solidFill>
                  <a:srgbClr val="010202"/>
                </a:solidFill>
                <a:latin typeface="Times New Roman"/>
                <a:cs typeface="Times New Roman"/>
              </a:rPr>
              <a:t>Dalton's</a:t>
            </a:r>
            <a:r>
              <a:rPr dirty="0" sz="1000" spc="125">
                <a:solidFill>
                  <a:srgbClr val="010202"/>
                </a:solidFill>
                <a:latin typeface="Times New Roman"/>
                <a:cs typeface="Times New Roman"/>
              </a:rPr>
              <a:t> </a:t>
            </a:r>
            <a:r>
              <a:rPr dirty="0" sz="1000">
                <a:solidFill>
                  <a:srgbClr val="010202"/>
                </a:solidFill>
                <a:latin typeface="Times New Roman"/>
                <a:cs typeface="Times New Roman"/>
              </a:rPr>
              <a:t>law</a:t>
            </a:r>
            <a:r>
              <a:rPr dirty="0" sz="1000" spc="120">
                <a:solidFill>
                  <a:srgbClr val="010202"/>
                </a:solidFill>
                <a:latin typeface="Times New Roman"/>
                <a:cs typeface="Times New Roman"/>
              </a:rPr>
              <a:t> </a:t>
            </a:r>
            <a:r>
              <a:rPr dirty="0" sz="1000">
                <a:solidFill>
                  <a:srgbClr val="010202"/>
                </a:solidFill>
                <a:latin typeface="Times New Roman"/>
                <a:cs typeface="Times New Roman"/>
              </a:rPr>
              <a:t>of</a:t>
            </a:r>
            <a:r>
              <a:rPr dirty="0" sz="1000" spc="125">
                <a:solidFill>
                  <a:srgbClr val="010202"/>
                </a:solidFill>
                <a:latin typeface="Times New Roman"/>
                <a:cs typeface="Times New Roman"/>
              </a:rPr>
              <a:t> </a:t>
            </a:r>
            <a:r>
              <a:rPr dirty="0" sz="1000">
                <a:solidFill>
                  <a:srgbClr val="010202"/>
                </a:solidFill>
                <a:latin typeface="Times New Roman"/>
                <a:cs typeface="Times New Roman"/>
              </a:rPr>
              <a:t>partial</a:t>
            </a:r>
            <a:r>
              <a:rPr dirty="0" sz="1000" spc="125">
                <a:solidFill>
                  <a:srgbClr val="010202"/>
                </a:solidFill>
                <a:latin typeface="Times New Roman"/>
                <a:cs typeface="Times New Roman"/>
              </a:rPr>
              <a:t> </a:t>
            </a:r>
            <a:r>
              <a:rPr dirty="0" sz="1000">
                <a:solidFill>
                  <a:srgbClr val="010202"/>
                </a:solidFill>
                <a:latin typeface="Times New Roman"/>
                <a:cs typeface="Times New Roman"/>
              </a:rPr>
              <a:t>pressures.</a:t>
            </a:r>
            <a:r>
              <a:rPr dirty="0" sz="1000" spc="125">
                <a:solidFill>
                  <a:srgbClr val="010202"/>
                </a:solidFill>
                <a:latin typeface="Times New Roman"/>
                <a:cs typeface="Times New Roman"/>
              </a:rPr>
              <a:t> </a:t>
            </a:r>
            <a:r>
              <a:rPr dirty="0" sz="1000">
                <a:solidFill>
                  <a:srgbClr val="010202"/>
                </a:solidFill>
                <a:latin typeface="Times New Roman"/>
                <a:cs typeface="Times New Roman"/>
              </a:rPr>
              <a:t>In</a:t>
            </a:r>
            <a:r>
              <a:rPr dirty="0" sz="1000" spc="125">
                <a:solidFill>
                  <a:srgbClr val="010202"/>
                </a:solidFill>
                <a:latin typeface="Times New Roman"/>
                <a:cs typeface="Times New Roman"/>
              </a:rPr>
              <a:t> </a:t>
            </a:r>
            <a:r>
              <a:rPr dirty="0" sz="1000">
                <a:solidFill>
                  <a:srgbClr val="010202"/>
                </a:solidFill>
                <a:latin typeface="Times New Roman"/>
                <a:cs typeface="Times New Roman"/>
              </a:rPr>
              <a:t>a</a:t>
            </a:r>
            <a:r>
              <a:rPr dirty="0" sz="1000" spc="125">
                <a:solidFill>
                  <a:srgbClr val="010202"/>
                </a:solidFill>
                <a:latin typeface="Times New Roman"/>
                <a:cs typeface="Times New Roman"/>
              </a:rPr>
              <a:t> </a:t>
            </a:r>
            <a:r>
              <a:rPr dirty="0" sz="1000">
                <a:solidFill>
                  <a:srgbClr val="010202"/>
                </a:solidFill>
                <a:latin typeface="Times New Roman"/>
                <a:cs typeface="Times New Roman"/>
              </a:rPr>
              <a:t>mixture</a:t>
            </a:r>
            <a:r>
              <a:rPr dirty="0" sz="1000" spc="125">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p:txBody>
      </p:sp>
      <p:sp>
        <p:nvSpPr>
          <p:cNvPr id="4" name="object 4"/>
          <p:cNvSpPr/>
          <p:nvPr/>
        </p:nvSpPr>
        <p:spPr>
          <a:xfrm>
            <a:off x="2064105" y="1071206"/>
            <a:ext cx="1352550" cy="504825"/>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80968" y="403225"/>
            <a:ext cx="4727575" cy="3179445"/>
          </a:xfrm>
          <a:prstGeom prst="rect">
            <a:avLst/>
          </a:prstGeom>
        </p:spPr>
        <p:txBody>
          <a:bodyPr wrap="square" lIns="0" tIns="12700" rIns="0" bIns="0" rtlCol="0" vert="horz">
            <a:spAutoFit/>
          </a:bodyPr>
          <a:lstStyle/>
          <a:p>
            <a:pPr marL="76200">
              <a:lnSpc>
                <a:spcPct val="100000"/>
              </a:lnSpc>
              <a:spcBef>
                <a:spcPts val="100"/>
              </a:spcBef>
            </a:pPr>
            <a:r>
              <a:rPr dirty="0" sz="1000">
                <a:solidFill>
                  <a:srgbClr val="231F20"/>
                </a:solidFill>
                <a:latin typeface="Times New Roman"/>
                <a:cs typeface="Times New Roman"/>
              </a:rPr>
              <a:t>240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76200" marR="68580">
              <a:lnSpc>
                <a:spcPct val="100000"/>
              </a:lnSpc>
              <a:spcBef>
                <a:spcPts val="865"/>
              </a:spcBef>
            </a:pPr>
            <a:r>
              <a:rPr dirty="0" sz="1000">
                <a:solidFill>
                  <a:srgbClr val="010202"/>
                </a:solidFill>
                <a:latin typeface="Times New Roman"/>
                <a:cs typeface="Times New Roman"/>
              </a:rPr>
              <a:t>ideal gases the partial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 component gas is a linear function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logarithm of its partial pressure, and in a mixture of nonideal gases is a linear</a:t>
            </a:r>
            <a:r>
              <a:rPr dirty="0" sz="1000" spc="-95">
                <a:solidFill>
                  <a:srgbClr val="010202"/>
                </a:solidFill>
                <a:latin typeface="Times New Roman"/>
                <a:cs typeface="Times New Roman"/>
              </a:rPr>
              <a:t> </a:t>
            </a:r>
            <a:r>
              <a:rPr dirty="0" sz="1000">
                <a:solidFill>
                  <a:srgbClr val="010202"/>
                </a:solidFill>
                <a:latin typeface="Times New Roman"/>
                <a:cs typeface="Times New Roman"/>
              </a:rPr>
              <a:t>function  </a:t>
            </a:r>
            <a:r>
              <a:rPr dirty="0" sz="1000" spc="-5">
                <a:solidFill>
                  <a:srgbClr val="010202"/>
                </a:solidFill>
                <a:latin typeface="Times New Roman"/>
                <a:cs typeface="Times New Roman"/>
              </a:rPr>
              <a:t>of the logarithm of its</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fugacity.</a:t>
            </a:r>
            <a:endParaRPr sz="1000">
              <a:latin typeface="Times New Roman"/>
              <a:cs typeface="Times New Roman"/>
            </a:endParaRPr>
          </a:p>
          <a:p>
            <a:pPr marL="76200" marR="70485" indent="127000">
              <a:lnSpc>
                <a:spcPct val="100000"/>
              </a:lnSpc>
            </a:pPr>
            <a:r>
              <a:rPr dirty="0" sz="1000" spc="-5">
                <a:solidFill>
                  <a:srgbClr val="010202"/>
                </a:solidFill>
                <a:latin typeface="Times New Roman"/>
                <a:cs typeface="Times New Roman"/>
              </a:rPr>
              <a:t>As </a:t>
            </a:r>
            <a:r>
              <a:rPr dirty="0" sz="1000">
                <a:solidFill>
                  <a:srgbClr val="010202"/>
                </a:solidFill>
                <a:latin typeface="Times New Roman"/>
                <a:cs typeface="Times New Roman"/>
              </a:rPr>
              <a:t>the atoms in an ideal gas do not interact with one another no change in enthalpy  occurs</a:t>
            </a:r>
            <a:r>
              <a:rPr dirty="0" sz="1000" spc="45">
                <a:solidFill>
                  <a:srgbClr val="010202"/>
                </a:solidFill>
                <a:latin typeface="Times New Roman"/>
                <a:cs typeface="Times New Roman"/>
              </a:rPr>
              <a:t> </a:t>
            </a:r>
            <a:r>
              <a:rPr dirty="0" sz="1000">
                <a:solidFill>
                  <a:srgbClr val="010202"/>
                </a:solidFill>
                <a:latin typeface="Times New Roman"/>
                <a:cs typeface="Times New Roman"/>
              </a:rPr>
              <a:t>when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different</a:t>
            </a:r>
            <a:r>
              <a:rPr dirty="0" sz="1000" spc="50">
                <a:solidFill>
                  <a:srgbClr val="010202"/>
                </a:solidFill>
                <a:latin typeface="Times New Roman"/>
                <a:cs typeface="Times New Roman"/>
              </a:rPr>
              <a:t> </a:t>
            </a:r>
            <a:r>
              <a:rPr dirty="0" sz="1000">
                <a:solidFill>
                  <a:srgbClr val="010202"/>
                </a:solidFill>
                <a:latin typeface="Times New Roman"/>
                <a:cs typeface="Times New Roman"/>
              </a:rPr>
              <a:t>ideal</a:t>
            </a:r>
            <a:r>
              <a:rPr dirty="0" sz="1000" spc="50">
                <a:solidFill>
                  <a:srgbClr val="010202"/>
                </a:solidFill>
                <a:latin typeface="Times New Roman"/>
                <a:cs typeface="Times New Roman"/>
              </a:rPr>
              <a:t> </a:t>
            </a:r>
            <a:r>
              <a:rPr dirty="0" sz="1000">
                <a:solidFill>
                  <a:srgbClr val="010202"/>
                </a:solidFill>
                <a:latin typeface="Times New Roman"/>
                <a:cs typeface="Times New Roman"/>
              </a:rPr>
              <a:t>gases</a:t>
            </a:r>
            <a:r>
              <a:rPr dirty="0" sz="1000" spc="50">
                <a:solidFill>
                  <a:srgbClr val="010202"/>
                </a:solidFill>
                <a:latin typeface="Times New Roman"/>
                <a:cs typeface="Times New Roman"/>
              </a:rPr>
              <a:t> </a:t>
            </a:r>
            <a:r>
              <a:rPr dirty="0" sz="1000">
                <a:solidFill>
                  <a:srgbClr val="010202"/>
                </a:solidFill>
                <a:latin typeface="Times New Roman"/>
                <a:cs typeface="Times New Roman"/>
              </a:rPr>
              <a:t>are</a:t>
            </a:r>
            <a:r>
              <a:rPr dirty="0" sz="1000" spc="50">
                <a:solidFill>
                  <a:srgbClr val="010202"/>
                </a:solidFill>
                <a:latin typeface="Times New Roman"/>
                <a:cs typeface="Times New Roman"/>
              </a:rPr>
              <a:t> </a:t>
            </a:r>
            <a:r>
              <a:rPr dirty="0" sz="1000">
                <a:solidFill>
                  <a:srgbClr val="010202"/>
                </a:solidFill>
                <a:latin typeface="Times New Roman"/>
                <a:cs typeface="Times New Roman"/>
              </a:rPr>
              <a:t>mixed,</a:t>
            </a:r>
            <a:r>
              <a:rPr dirty="0" sz="1000" spc="50">
                <a:solidFill>
                  <a:srgbClr val="010202"/>
                </a:solidFill>
                <a:latin typeface="Times New Roman"/>
                <a:cs typeface="Times New Roman"/>
              </a:rPr>
              <a:t> </a:t>
            </a:r>
            <a:r>
              <a:rPr dirty="0" sz="1000">
                <a:solidFill>
                  <a:srgbClr val="010202"/>
                </a:solidFill>
                <a:latin typeface="Times New Roman"/>
                <a:cs typeface="Times New Roman"/>
              </a:rPr>
              <a:t>i.e.,</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enthalpy</a:t>
            </a:r>
            <a:r>
              <a:rPr dirty="0" sz="1000" spc="50">
                <a:solidFill>
                  <a:srgbClr val="010202"/>
                </a:solidFill>
                <a:latin typeface="Times New Roman"/>
                <a:cs typeface="Times New Roman"/>
              </a:rPr>
              <a:t> </a:t>
            </a:r>
            <a:r>
              <a:rPr dirty="0" sz="1000">
                <a:solidFill>
                  <a:srgbClr val="010202"/>
                </a:solidFill>
                <a:latin typeface="Times New Roman"/>
                <a:cs typeface="Times New Roman"/>
              </a:rPr>
              <a:t>change</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ideal</a:t>
            </a:r>
            <a:endParaRPr sz="1000">
              <a:latin typeface="Times New Roman"/>
              <a:cs typeface="Times New Roman"/>
            </a:endParaRPr>
          </a:p>
          <a:p>
            <a:pPr marL="76200" marR="70485">
              <a:lnSpc>
                <a:spcPct val="100000"/>
              </a:lnSpc>
              <a:spcBef>
                <a:spcPts val="270"/>
              </a:spcBef>
            </a:pPr>
            <a:r>
              <a:rPr dirty="0" sz="1000">
                <a:solidFill>
                  <a:srgbClr val="010202"/>
                </a:solidFill>
                <a:latin typeface="Times New Roman"/>
                <a:cs typeface="Times New Roman"/>
              </a:rPr>
              <a:t>gases,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H</a:t>
            </a:r>
            <a:r>
              <a:rPr dirty="0" sz="1000" spc="-15" i="1">
                <a:solidFill>
                  <a:srgbClr val="010202"/>
                </a:solidFill>
                <a:latin typeface="Symbol"/>
                <a:cs typeface="Symbol"/>
              </a:rPr>
              <a:t></a:t>
            </a:r>
            <a:r>
              <a:rPr dirty="0" baseline="33333" sz="1125" spc="-22">
                <a:solidFill>
                  <a:srgbClr val="010202"/>
                </a:solidFill>
                <a:latin typeface="Times New Roman"/>
                <a:cs typeface="Times New Roman"/>
              </a:rPr>
              <a:t>mix</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is zero. The entropy change occurring when ideal gases are mixed arises  solely from complete randomization of the </a:t>
            </a:r>
            <a:r>
              <a:rPr dirty="0" sz="1000" spc="-10">
                <a:solidFill>
                  <a:srgbClr val="010202"/>
                </a:solidFill>
                <a:latin typeface="Times New Roman"/>
                <a:cs typeface="Times New Roman"/>
              </a:rPr>
              <a:t>different </a:t>
            </a:r>
            <a:r>
              <a:rPr dirty="0" sz="1000" spc="-5">
                <a:solidFill>
                  <a:srgbClr val="010202"/>
                </a:solidFill>
                <a:latin typeface="Times New Roman"/>
                <a:cs typeface="Times New Roman"/>
              </a:rPr>
              <a:t>types of atoms in the</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available</a:t>
            </a:r>
            <a:endParaRPr sz="1000">
              <a:latin typeface="Times New Roman"/>
              <a:cs typeface="Times New Roman"/>
            </a:endParaRPr>
          </a:p>
          <a:p>
            <a:pPr marL="76200">
              <a:lnSpc>
                <a:spcPct val="100000"/>
              </a:lnSpc>
              <a:spcBef>
                <a:spcPts val="270"/>
              </a:spcBef>
            </a:pPr>
            <a:r>
              <a:rPr dirty="0" sz="1000" spc="-5">
                <a:solidFill>
                  <a:srgbClr val="010202"/>
                </a:solidFill>
                <a:latin typeface="Times New Roman"/>
                <a:cs typeface="Times New Roman"/>
              </a:rPr>
              <a:t>volume, and thus, as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mix</a:t>
            </a:r>
            <a:r>
              <a:rPr dirty="0" sz="1000">
                <a:solidFill>
                  <a:srgbClr val="010202"/>
                </a:solidFill>
                <a:latin typeface="Times New Roman"/>
                <a:cs typeface="Times New Roman"/>
              </a:rPr>
              <a:t>=0,</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mix</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baseline="33333" sz="1125" spc="7">
                <a:solidFill>
                  <a:srgbClr val="010202"/>
                </a:solidFill>
                <a:latin typeface="Times New Roman"/>
                <a:cs typeface="Times New Roman"/>
              </a:rPr>
              <a:t>mix</a:t>
            </a:r>
            <a:r>
              <a:rPr dirty="0" sz="1000" spc="5">
                <a:solidFill>
                  <a:srgbClr val="010202"/>
                </a:solidFill>
                <a:latin typeface="Times New Roman"/>
                <a:cs typeface="Times New Roman"/>
              </a:rPr>
              <a:t>.</a:t>
            </a:r>
            <a:endParaRPr sz="1000">
              <a:latin typeface="Times New Roman"/>
              <a:cs typeface="Times New Roman"/>
            </a:endParaRPr>
          </a:p>
          <a:p>
            <a:pPr marL="2074545" marR="1497330" indent="-572135">
              <a:lnSpc>
                <a:spcPct val="253600"/>
              </a:lnSpc>
              <a:spcBef>
                <a:spcPts val="580"/>
              </a:spcBef>
            </a:pPr>
            <a:r>
              <a:rPr dirty="0" sz="1000" b="1">
                <a:solidFill>
                  <a:srgbClr val="010202"/>
                </a:solidFill>
                <a:latin typeface="Times New Roman"/>
                <a:cs typeface="Times New Roman"/>
              </a:rPr>
              <a:t>8.9 </a:t>
            </a:r>
            <a:r>
              <a:rPr dirty="0" sz="1000" spc="-5" b="1">
                <a:solidFill>
                  <a:srgbClr val="010202"/>
                </a:solidFill>
                <a:latin typeface="Times New Roman"/>
                <a:cs typeface="Times New Roman"/>
              </a:rPr>
              <a:t>NUMERICAL</a:t>
            </a:r>
            <a:r>
              <a:rPr dirty="0" sz="1000" spc="-110" b="1">
                <a:solidFill>
                  <a:srgbClr val="010202"/>
                </a:solidFill>
                <a:latin typeface="Times New Roman"/>
                <a:cs typeface="Times New Roman"/>
              </a:rPr>
              <a:t> </a:t>
            </a:r>
            <a:r>
              <a:rPr dirty="0" sz="1000" b="1">
                <a:solidFill>
                  <a:srgbClr val="010202"/>
                </a:solidFill>
                <a:latin typeface="Times New Roman"/>
                <a:cs typeface="Times New Roman"/>
              </a:rPr>
              <a:t>EXAMPLES  Example</a:t>
            </a:r>
            <a:r>
              <a:rPr dirty="0" sz="1000" spc="-10" b="1">
                <a:solidFill>
                  <a:srgbClr val="010202"/>
                </a:solidFill>
                <a:latin typeface="Times New Roman"/>
                <a:cs typeface="Times New Roman"/>
              </a:rPr>
              <a:t> </a:t>
            </a:r>
            <a:r>
              <a:rPr dirty="0" sz="1000" b="1">
                <a:solidFill>
                  <a:srgbClr val="010202"/>
                </a:solidFill>
                <a:latin typeface="Times New Roman"/>
                <a:cs typeface="Times New Roman"/>
              </a:rPr>
              <a:t>1</a:t>
            </a:r>
            <a:endParaRPr sz="1000">
              <a:latin typeface="Times New Roman"/>
              <a:cs typeface="Times New Roman"/>
            </a:endParaRPr>
          </a:p>
          <a:p>
            <a:pPr marL="76200">
              <a:lnSpc>
                <a:spcPct val="100000"/>
              </a:lnSpc>
              <a:spcBef>
                <a:spcPts val="890"/>
              </a:spcBef>
            </a:pPr>
            <a:r>
              <a:rPr dirty="0" sz="1000">
                <a:solidFill>
                  <a:srgbClr val="010202"/>
                </a:solidFill>
                <a:latin typeface="Times New Roman"/>
                <a:cs typeface="Times New Roman"/>
              </a:rPr>
              <a:t>Assuming</a:t>
            </a:r>
            <a:r>
              <a:rPr dirty="0" sz="1000" spc="13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130">
                <a:solidFill>
                  <a:srgbClr val="010202"/>
                </a:solidFill>
                <a:latin typeface="Times New Roman"/>
                <a:cs typeface="Times New Roman"/>
              </a:rPr>
              <a:t> </a:t>
            </a:r>
            <a:r>
              <a:rPr dirty="0" sz="1000">
                <a:solidFill>
                  <a:srgbClr val="010202"/>
                </a:solidFill>
                <a:latin typeface="Times New Roman"/>
                <a:cs typeface="Times New Roman"/>
              </a:rPr>
              <a:t>nitrogen</a:t>
            </a:r>
            <a:r>
              <a:rPr dirty="0" sz="1000" spc="130">
                <a:solidFill>
                  <a:srgbClr val="010202"/>
                </a:solidFill>
                <a:latin typeface="Times New Roman"/>
                <a:cs typeface="Times New Roman"/>
              </a:rPr>
              <a:t> </a:t>
            </a:r>
            <a:r>
              <a:rPr dirty="0" sz="1000">
                <a:solidFill>
                  <a:srgbClr val="010202"/>
                </a:solidFill>
                <a:latin typeface="Times New Roman"/>
                <a:cs typeface="Times New Roman"/>
              </a:rPr>
              <a:t>behaves</a:t>
            </a:r>
            <a:r>
              <a:rPr dirty="0" sz="1000" spc="135">
                <a:solidFill>
                  <a:srgbClr val="010202"/>
                </a:solidFill>
                <a:latin typeface="Times New Roman"/>
                <a:cs typeface="Times New Roman"/>
              </a:rPr>
              <a:t> </a:t>
            </a:r>
            <a:r>
              <a:rPr dirty="0" sz="1000">
                <a:solidFill>
                  <a:srgbClr val="010202"/>
                </a:solidFill>
                <a:latin typeface="Times New Roman"/>
                <a:cs typeface="Times New Roman"/>
              </a:rPr>
              <a:t>as</a:t>
            </a:r>
            <a:r>
              <a:rPr dirty="0" sz="1000" spc="130">
                <a:solidFill>
                  <a:srgbClr val="010202"/>
                </a:solidFill>
                <a:latin typeface="Times New Roman"/>
                <a:cs typeface="Times New Roman"/>
              </a:rPr>
              <a:t> </a:t>
            </a:r>
            <a:r>
              <a:rPr dirty="0" sz="1000">
                <a:solidFill>
                  <a:srgbClr val="010202"/>
                </a:solidFill>
                <a:latin typeface="Times New Roman"/>
                <a:cs typeface="Times New Roman"/>
              </a:rPr>
              <a:t>a</a:t>
            </a:r>
            <a:r>
              <a:rPr dirty="0" sz="1000" spc="130">
                <a:solidFill>
                  <a:srgbClr val="010202"/>
                </a:solidFill>
                <a:latin typeface="Times New Roman"/>
                <a:cs typeface="Times New Roman"/>
              </a:rPr>
              <a:t> </a:t>
            </a:r>
            <a:r>
              <a:rPr dirty="0" sz="1000">
                <a:solidFill>
                  <a:srgbClr val="010202"/>
                </a:solidFill>
                <a:latin typeface="Times New Roman"/>
                <a:cs typeface="Times New Roman"/>
              </a:rPr>
              <a:t>van</a:t>
            </a:r>
            <a:r>
              <a:rPr dirty="0" sz="1000" spc="135">
                <a:solidFill>
                  <a:srgbClr val="010202"/>
                </a:solidFill>
                <a:latin typeface="Times New Roman"/>
                <a:cs typeface="Times New Roman"/>
              </a:rPr>
              <a:t> </a:t>
            </a:r>
            <a:r>
              <a:rPr dirty="0" sz="1000">
                <a:solidFill>
                  <a:srgbClr val="010202"/>
                </a:solidFill>
                <a:latin typeface="Times New Roman"/>
                <a:cs typeface="Times New Roman"/>
              </a:rPr>
              <a:t>der</a:t>
            </a:r>
            <a:r>
              <a:rPr dirty="0" sz="1000" spc="130">
                <a:solidFill>
                  <a:srgbClr val="010202"/>
                </a:solidFill>
                <a:latin typeface="Times New Roman"/>
                <a:cs typeface="Times New Roman"/>
              </a:rPr>
              <a:t> </a:t>
            </a:r>
            <a:r>
              <a:rPr dirty="0" sz="1000" spc="-20">
                <a:solidFill>
                  <a:srgbClr val="010202"/>
                </a:solidFill>
                <a:latin typeface="Times New Roman"/>
                <a:cs typeface="Times New Roman"/>
              </a:rPr>
              <a:t>Waals</a:t>
            </a:r>
            <a:r>
              <a:rPr dirty="0" sz="1000" spc="130">
                <a:solidFill>
                  <a:srgbClr val="010202"/>
                </a:solidFill>
                <a:latin typeface="Times New Roman"/>
                <a:cs typeface="Times New Roman"/>
              </a:rPr>
              <a:t> </a:t>
            </a:r>
            <a:r>
              <a:rPr dirty="0" sz="1000">
                <a:solidFill>
                  <a:srgbClr val="010202"/>
                </a:solidFill>
                <a:latin typeface="Times New Roman"/>
                <a:cs typeface="Times New Roman"/>
              </a:rPr>
              <a:t>gas</a:t>
            </a:r>
            <a:r>
              <a:rPr dirty="0" sz="1000" spc="135">
                <a:solidFill>
                  <a:srgbClr val="010202"/>
                </a:solidFill>
                <a:latin typeface="Times New Roman"/>
                <a:cs typeface="Times New Roman"/>
              </a:rPr>
              <a:t> </a:t>
            </a:r>
            <a:r>
              <a:rPr dirty="0" sz="1000">
                <a:solidFill>
                  <a:srgbClr val="010202"/>
                </a:solidFill>
                <a:latin typeface="Times New Roman"/>
                <a:cs typeface="Times New Roman"/>
              </a:rPr>
              <a:t>with</a:t>
            </a:r>
            <a:r>
              <a:rPr dirty="0" sz="1000" spc="125">
                <a:solidFill>
                  <a:srgbClr val="010202"/>
                </a:solidFill>
                <a:latin typeface="Times New Roman"/>
                <a:cs typeface="Times New Roman"/>
              </a:rPr>
              <a:t> </a:t>
            </a:r>
            <a:r>
              <a:rPr dirty="0" sz="1000" i="1">
                <a:solidFill>
                  <a:srgbClr val="010202"/>
                </a:solidFill>
                <a:latin typeface="Times New Roman"/>
                <a:cs typeface="Times New Roman"/>
              </a:rPr>
              <a:t>a</a:t>
            </a:r>
            <a:r>
              <a:rPr dirty="0" sz="1000">
                <a:solidFill>
                  <a:srgbClr val="010202"/>
                </a:solidFill>
                <a:latin typeface="Times New Roman"/>
                <a:cs typeface="Times New Roman"/>
              </a:rPr>
              <a:t>=1.39</a:t>
            </a:r>
            <a:r>
              <a:rPr dirty="0" sz="1000" spc="130">
                <a:solidFill>
                  <a:srgbClr val="010202"/>
                </a:solidFill>
                <a:latin typeface="Times New Roman"/>
                <a:cs typeface="Times New Roman"/>
              </a:rPr>
              <a:t> </a:t>
            </a:r>
            <a:r>
              <a:rPr dirty="0" sz="1000" spc="-10">
                <a:solidFill>
                  <a:srgbClr val="010202"/>
                </a:solidFill>
                <a:latin typeface="Times New Roman"/>
                <a:cs typeface="Times New Roman"/>
              </a:rPr>
              <a:t>l</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·atm/mole</a:t>
            </a:r>
            <a:r>
              <a:rPr dirty="0" baseline="33333" sz="1125" spc="-15">
                <a:solidFill>
                  <a:srgbClr val="010202"/>
                </a:solidFill>
                <a:latin typeface="Times New Roman"/>
                <a:cs typeface="Times New Roman"/>
              </a:rPr>
              <a:t>2</a:t>
            </a:r>
            <a:r>
              <a:rPr dirty="0" baseline="33333" sz="1125" spc="30">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marL="76200" marR="70485" indent="-635">
              <a:lnSpc>
                <a:spcPct val="100000"/>
              </a:lnSpc>
              <a:spcBef>
                <a:spcPts val="270"/>
              </a:spcBef>
            </a:pPr>
            <a:r>
              <a:rPr dirty="0" sz="1000" i="1">
                <a:solidFill>
                  <a:srgbClr val="010202"/>
                </a:solidFill>
                <a:latin typeface="Times New Roman"/>
                <a:cs typeface="Times New Roman"/>
              </a:rPr>
              <a:t>b=</a:t>
            </a:r>
            <a:r>
              <a:rPr dirty="0" sz="1000">
                <a:solidFill>
                  <a:srgbClr val="010202"/>
                </a:solidFill>
                <a:latin typeface="Times New Roman"/>
                <a:cs typeface="Times New Roman"/>
              </a:rPr>
              <a:t>39.1 cm</a:t>
            </a:r>
            <a:r>
              <a:rPr dirty="0" baseline="33333" sz="1125">
                <a:solidFill>
                  <a:srgbClr val="010202"/>
                </a:solidFill>
                <a:latin typeface="Times New Roman"/>
                <a:cs typeface="Times New Roman"/>
              </a:rPr>
              <a:t>3</a:t>
            </a:r>
            <a:r>
              <a:rPr dirty="0" sz="1000">
                <a:solidFill>
                  <a:srgbClr val="010202"/>
                </a:solidFill>
                <a:latin typeface="Times New Roman"/>
                <a:cs typeface="Times New Roman"/>
              </a:rPr>
              <a:t>/mole, calculate the change in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the change</a:t>
            </a:r>
            <a:r>
              <a:rPr dirty="0" sz="1000" spc="50">
                <a:solidFill>
                  <a:srgbClr val="010202"/>
                </a:solidFill>
                <a:latin typeface="Times New Roman"/>
                <a:cs typeface="Times New Roman"/>
              </a:rPr>
              <a:t> </a:t>
            </a:r>
            <a:r>
              <a:rPr dirty="0" sz="1000">
                <a:solidFill>
                  <a:srgbClr val="010202"/>
                </a:solidFill>
                <a:latin typeface="Times New Roman"/>
                <a:cs typeface="Times New Roman"/>
              </a:rPr>
              <a:t>in  </a:t>
            </a:r>
            <a:r>
              <a:rPr dirty="0" sz="1000" spc="-5">
                <a:solidFill>
                  <a:srgbClr val="010202"/>
                </a:solidFill>
                <a:latin typeface="Times New Roman"/>
                <a:cs typeface="Times New Roman"/>
              </a:rPr>
              <a:t>entropy when the volume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nitrogen is increased from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a:t>
            </a:r>
            <a:r>
              <a:rPr dirty="0" sz="1000">
                <a:solidFill>
                  <a:srgbClr val="010202"/>
                </a:solidFill>
                <a:latin typeface="Times New Roman"/>
                <a:cs typeface="Times New Roman"/>
              </a:rPr>
              <a:t>2 </a:t>
            </a:r>
            <a:r>
              <a:rPr dirty="0" sz="1000" spc="-5">
                <a:solidFill>
                  <a:srgbClr val="010202"/>
                </a:solidFill>
                <a:latin typeface="Times New Roman"/>
                <a:cs typeface="Times New Roman"/>
              </a:rPr>
              <a:t>liters at 400</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K.</a:t>
            </a:r>
            <a:endParaRPr sz="1000">
              <a:latin typeface="Times New Roman"/>
              <a:cs typeface="Times New Roman"/>
            </a:endParaRPr>
          </a:p>
          <a:p>
            <a:pPr marL="203200">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van der </a:t>
            </a:r>
            <a:r>
              <a:rPr dirty="0" sz="1000" spc="-20">
                <a:solidFill>
                  <a:srgbClr val="010202"/>
                </a:solidFill>
                <a:latin typeface="Times New Roman"/>
                <a:cs typeface="Times New Roman"/>
              </a:rPr>
              <a:t>Waals</a:t>
            </a:r>
            <a:r>
              <a:rPr dirty="0" sz="1000">
                <a:solidFill>
                  <a:srgbClr val="010202"/>
                </a:solidFill>
                <a:latin typeface="Times New Roman"/>
                <a:cs typeface="Times New Roman"/>
              </a:rPr>
              <a:t> gas</a:t>
            </a:r>
            <a:endParaRPr sz="1000">
              <a:latin typeface="Times New Roman"/>
              <a:cs typeface="Times New Roman"/>
            </a:endParaRPr>
          </a:p>
        </p:txBody>
      </p:sp>
      <p:sp>
        <p:nvSpPr>
          <p:cNvPr id="3" name="object 3"/>
          <p:cNvSpPr/>
          <p:nvPr/>
        </p:nvSpPr>
        <p:spPr>
          <a:xfrm>
            <a:off x="1879600" y="3766820"/>
            <a:ext cx="1304925" cy="4286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4398009"/>
            <a:ext cx="4527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5" name="object 5"/>
          <p:cNvSpPr/>
          <p:nvPr/>
        </p:nvSpPr>
        <p:spPr>
          <a:xfrm>
            <a:off x="1436687" y="4750434"/>
            <a:ext cx="2181225" cy="8001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721859" y="4867908"/>
            <a:ext cx="14541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a:t>
            </a:r>
            <a:endParaRPr sz="1000">
              <a:latin typeface="Times New Roman"/>
              <a:cs typeface="Times New Roman"/>
            </a:endParaRPr>
          </a:p>
        </p:txBody>
      </p:sp>
      <p:sp>
        <p:nvSpPr>
          <p:cNvPr id="7" name="object 7"/>
          <p:cNvSpPr/>
          <p:nvPr/>
        </p:nvSpPr>
        <p:spPr>
          <a:xfrm>
            <a:off x="1408112" y="5800725"/>
            <a:ext cx="2238375" cy="3714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721859" y="5918200"/>
            <a:ext cx="1803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(ii)</a:t>
            </a:r>
            <a:endParaRPr sz="1000">
              <a:latin typeface="Times New Roman"/>
              <a:cs typeface="Times New Roman"/>
            </a:endParaRPr>
          </a:p>
        </p:txBody>
      </p:sp>
      <p:sp>
        <p:nvSpPr>
          <p:cNvPr id="9" name="object 9"/>
          <p:cNvSpPr txBox="1"/>
          <p:nvPr/>
        </p:nvSpPr>
        <p:spPr>
          <a:xfrm>
            <a:off x="444500" y="6388100"/>
            <a:ext cx="124523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At constant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10" name="object 10"/>
          <p:cNvSpPr/>
          <p:nvPr/>
        </p:nvSpPr>
        <p:spPr>
          <a:xfrm>
            <a:off x="2141537" y="6750050"/>
            <a:ext cx="781050" cy="13335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241</a:t>
            </a:r>
            <a:endParaRPr sz="1000">
              <a:latin typeface="Times New Roman"/>
              <a:cs typeface="Times New Roman"/>
            </a:endParaRPr>
          </a:p>
        </p:txBody>
      </p:sp>
      <p:sp>
        <p:nvSpPr>
          <p:cNvPr id="3" name="object 3"/>
          <p:cNvSpPr/>
          <p:nvPr/>
        </p:nvSpPr>
        <p:spPr>
          <a:xfrm>
            <a:off x="1778000" y="992505"/>
            <a:ext cx="1600200" cy="3619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544319"/>
            <a:ext cx="191579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Integrating between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a:t>
            </a:r>
            <a:r>
              <a:rPr dirty="0" baseline="-33333" sz="1125" spc="67">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5" name="object 5"/>
          <p:cNvSpPr/>
          <p:nvPr/>
        </p:nvSpPr>
        <p:spPr>
          <a:xfrm>
            <a:off x="1731962" y="4778540"/>
            <a:ext cx="1600200" cy="666749"/>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5584342"/>
            <a:ext cx="212344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From Eq. (6.17), at constant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7" name="object 7"/>
          <p:cNvSpPr/>
          <p:nvPr/>
        </p:nvSpPr>
        <p:spPr>
          <a:xfrm>
            <a:off x="2036762" y="5911367"/>
            <a:ext cx="990600" cy="1428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6193320"/>
            <a:ext cx="335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a:t>
            </a:r>
            <a:endParaRPr sz="1000">
              <a:latin typeface="Times New Roman"/>
              <a:cs typeface="Times New Roman"/>
            </a:endParaRPr>
          </a:p>
        </p:txBody>
      </p:sp>
      <p:sp>
        <p:nvSpPr>
          <p:cNvPr id="9" name="object 9"/>
          <p:cNvSpPr txBox="1"/>
          <p:nvPr/>
        </p:nvSpPr>
        <p:spPr>
          <a:xfrm>
            <a:off x="444500" y="7030870"/>
            <a:ext cx="17570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From Eq. (ii), at constant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p:txBody>
      </p:sp>
      <p:sp>
        <p:nvSpPr>
          <p:cNvPr id="10" name="object 10"/>
          <p:cNvSpPr/>
          <p:nvPr/>
        </p:nvSpPr>
        <p:spPr>
          <a:xfrm>
            <a:off x="1460500" y="7383297"/>
            <a:ext cx="2133600" cy="371475"/>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76956" y="723265"/>
            <a:ext cx="133413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which, from Eq. (i),</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2" name="object 12"/>
          <p:cNvSpPr/>
          <p:nvPr/>
        </p:nvSpPr>
        <p:spPr>
          <a:xfrm>
            <a:off x="1971675" y="6462712"/>
            <a:ext cx="1057275" cy="447675"/>
          </a:xfrm>
          <a:prstGeom prst="rect">
            <a:avLst/>
          </a:prstGeom>
          <a:blipFill>
            <a:blip r:embed="rId6" cstate="print"/>
            <a:stretch>
              <a:fillRect/>
            </a:stretch>
          </a:blipFill>
        </p:spPr>
        <p:txBody>
          <a:bodyPr wrap="square" lIns="0" tIns="0" rIns="0" bIns="0" rtlCol="0"/>
          <a:lstStyle/>
          <a:p/>
        </p:txBody>
      </p:sp>
      <p:sp>
        <p:nvSpPr>
          <p:cNvPr id="13" name="object 13"/>
          <p:cNvSpPr/>
          <p:nvPr/>
        </p:nvSpPr>
        <p:spPr>
          <a:xfrm>
            <a:off x="803275" y="2054225"/>
            <a:ext cx="3790950" cy="253365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4400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242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865"/>
              </a:spcBef>
            </a:pPr>
            <a:r>
              <a:rPr dirty="0" sz="1000" spc="-5">
                <a:solidFill>
                  <a:srgbClr val="010202"/>
                </a:solidFill>
                <a:latin typeface="Times New Roman"/>
                <a:cs typeface="Times New Roman"/>
              </a:rPr>
              <a:t>and thus,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van der </a:t>
            </a:r>
            <a:r>
              <a:rPr dirty="0" sz="1000" spc="-20">
                <a:solidFill>
                  <a:srgbClr val="010202"/>
                </a:solidFill>
                <a:latin typeface="Times New Roman"/>
                <a:cs typeface="Times New Roman"/>
              </a:rPr>
              <a:t>Waals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gas</a:t>
            </a:r>
            <a:endParaRPr sz="1000">
              <a:latin typeface="Times New Roman"/>
              <a:cs typeface="Times New Roman"/>
            </a:endParaRPr>
          </a:p>
        </p:txBody>
      </p:sp>
      <p:sp>
        <p:nvSpPr>
          <p:cNvPr id="3" name="object 3"/>
          <p:cNvSpPr/>
          <p:nvPr/>
        </p:nvSpPr>
        <p:spPr>
          <a:xfrm>
            <a:off x="1779587" y="1017905"/>
            <a:ext cx="1495425" cy="3714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582419"/>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5" name="object 5"/>
          <p:cNvSpPr/>
          <p:nvPr/>
        </p:nvSpPr>
        <p:spPr>
          <a:xfrm>
            <a:off x="812800" y="1934845"/>
            <a:ext cx="3429000" cy="7715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908934"/>
            <a:ext cx="55816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Therefore,</a:t>
            </a:r>
            <a:endParaRPr sz="1000">
              <a:latin typeface="Times New Roman"/>
              <a:cs typeface="Times New Roman"/>
            </a:endParaRPr>
          </a:p>
        </p:txBody>
      </p:sp>
      <p:sp>
        <p:nvSpPr>
          <p:cNvPr id="7" name="object 7"/>
          <p:cNvSpPr/>
          <p:nvPr/>
        </p:nvSpPr>
        <p:spPr>
          <a:xfrm>
            <a:off x="1741487" y="3261359"/>
            <a:ext cx="1571625" cy="9525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416425"/>
            <a:ext cx="4598670" cy="330200"/>
          </a:xfrm>
          <a:prstGeom prst="rect">
            <a:avLst/>
          </a:prstGeom>
        </p:spPr>
        <p:txBody>
          <a:bodyPr wrap="square" lIns="0" tIns="12700" rIns="0" bIns="0" rtlCol="0" vert="horz">
            <a:spAutoFit/>
          </a:bodyPr>
          <a:lstStyle/>
          <a:p>
            <a:pPr marL="13335" marR="5080" indent="-1270">
              <a:lnSpc>
                <a:spcPct val="100000"/>
              </a:lnSpc>
              <a:spcBef>
                <a:spcPts val="100"/>
              </a:spcBef>
            </a:pPr>
            <a:r>
              <a:rPr dirty="0" sz="1000">
                <a:solidFill>
                  <a:srgbClr val="010202"/>
                </a:solidFill>
                <a:latin typeface="Times New Roman"/>
                <a:cs typeface="Times New Roman"/>
              </a:rPr>
              <a:t>If the nitrogen had behaved as an ideal gas the changes in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entropy  </a:t>
            </a:r>
            <a:r>
              <a:rPr dirty="0" sz="1000">
                <a:solidFill>
                  <a:srgbClr val="010202"/>
                </a:solidFill>
                <a:latin typeface="Times New Roman"/>
                <a:cs typeface="Times New Roman"/>
              </a:rPr>
              <a:t>would have</a:t>
            </a:r>
            <a:r>
              <a:rPr dirty="0" sz="1000" spc="-5">
                <a:solidFill>
                  <a:srgbClr val="010202"/>
                </a:solidFill>
                <a:latin typeface="Times New Roman"/>
                <a:cs typeface="Times New Roman"/>
              </a:rPr>
              <a:t> </a:t>
            </a:r>
            <a:r>
              <a:rPr dirty="0" sz="1000">
                <a:solidFill>
                  <a:srgbClr val="010202"/>
                </a:solidFill>
                <a:latin typeface="Times New Roman"/>
                <a:cs typeface="Times New Roman"/>
              </a:rPr>
              <a:t>been</a:t>
            </a:r>
            <a:endParaRPr sz="1000">
              <a:latin typeface="Times New Roman"/>
              <a:cs typeface="Times New Roman"/>
            </a:endParaRPr>
          </a:p>
        </p:txBody>
      </p:sp>
      <p:sp>
        <p:nvSpPr>
          <p:cNvPr id="9" name="object 9"/>
          <p:cNvSpPr/>
          <p:nvPr/>
        </p:nvSpPr>
        <p:spPr>
          <a:xfrm>
            <a:off x="1727200" y="4921250"/>
            <a:ext cx="1600200" cy="9525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607631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1" name="object 11"/>
          <p:cNvSpPr/>
          <p:nvPr/>
        </p:nvSpPr>
        <p:spPr>
          <a:xfrm>
            <a:off x="1784350" y="6428740"/>
            <a:ext cx="1485900" cy="93345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057" y="403223"/>
            <a:ext cx="4674235" cy="1235075"/>
          </a:xfrm>
          <a:prstGeom prst="rect">
            <a:avLst/>
          </a:prstGeom>
        </p:spPr>
        <p:txBody>
          <a:bodyPr wrap="square" lIns="0" tIns="12700" rIns="0" bIns="0" rtlCol="0" vert="horz">
            <a:spAutoFit/>
          </a:bodyPr>
          <a:lstStyle/>
          <a:p>
            <a:pPr algn="r" marR="4318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243</a:t>
            </a:r>
            <a:endParaRPr sz="1000">
              <a:latin typeface="Times New Roman"/>
              <a:cs typeface="Times New Roman"/>
            </a:endParaRPr>
          </a:p>
          <a:p>
            <a:pPr algn="ctr">
              <a:lnSpc>
                <a:spcPct val="100000"/>
              </a:lnSpc>
              <a:spcBef>
                <a:spcPts val="885"/>
              </a:spcBef>
            </a:pPr>
            <a:r>
              <a:rPr dirty="0" sz="1000" b="1">
                <a:solidFill>
                  <a:srgbClr val="010202"/>
                </a:solidFill>
                <a:latin typeface="Times New Roman"/>
                <a:cs typeface="Times New Roman"/>
              </a:rPr>
              <a:t>Example</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2</a:t>
            </a:r>
            <a:endParaRPr sz="1000">
              <a:latin typeface="Times New Roman"/>
              <a:cs typeface="Times New Roman"/>
            </a:endParaRPr>
          </a:p>
          <a:p>
            <a:pPr algn="just" marL="50800" marR="43180">
              <a:lnSpc>
                <a:spcPct val="122600"/>
              </a:lnSpc>
              <a:spcBef>
                <a:spcPts val="620"/>
              </a:spcBef>
            </a:pPr>
            <a:r>
              <a:rPr dirty="0" sz="1000">
                <a:solidFill>
                  <a:srgbClr val="010202"/>
                </a:solidFill>
                <a:latin typeface="Times New Roman"/>
                <a:cs typeface="Times New Roman"/>
              </a:rPr>
              <a:t>The virial equation of state for n-butane at 460 </a:t>
            </a:r>
            <a:r>
              <a:rPr dirty="0" sz="1000" spc="-5">
                <a:solidFill>
                  <a:srgbClr val="010202"/>
                </a:solidFill>
                <a:latin typeface="Times New Roman"/>
                <a:cs typeface="Times New Roman"/>
              </a:rPr>
              <a:t>K </a:t>
            </a:r>
            <a:r>
              <a:rPr dirty="0" sz="1000">
                <a:solidFill>
                  <a:srgbClr val="010202"/>
                </a:solidFill>
                <a:latin typeface="Times New Roman"/>
                <a:cs typeface="Times New Roman"/>
              </a:rPr>
              <a:t>is </a:t>
            </a:r>
            <a:r>
              <a:rPr dirty="0" sz="1000" spc="-5" i="1">
                <a:solidFill>
                  <a:srgbClr val="010202"/>
                </a:solidFill>
                <a:latin typeface="Times New Roman"/>
                <a:cs typeface="Times New Roman"/>
              </a:rPr>
              <a:t>Z</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A/V+B/V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in which </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=–265  </a:t>
            </a:r>
            <a:r>
              <a:rPr dirty="0" sz="1000" spc="-10">
                <a:solidFill>
                  <a:srgbClr val="010202"/>
                </a:solidFill>
                <a:latin typeface="Times New Roman"/>
                <a:cs typeface="Times New Roman"/>
              </a:rPr>
              <a:t>cm</a:t>
            </a:r>
            <a:r>
              <a:rPr dirty="0" baseline="33333" sz="1125" spc="-15">
                <a:solidFill>
                  <a:srgbClr val="010202"/>
                </a:solidFill>
                <a:latin typeface="Times New Roman"/>
                <a:cs typeface="Times New Roman"/>
              </a:rPr>
              <a:t>3</a:t>
            </a:r>
            <a:r>
              <a:rPr dirty="0" sz="1000" spc="-10">
                <a:solidFill>
                  <a:srgbClr val="010202"/>
                </a:solidFill>
                <a:latin typeface="Times New Roman"/>
                <a:cs typeface="Times New Roman"/>
              </a:rPr>
              <a:t>/g·mole </a:t>
            </a:r>
            <a:r>
              <a:rPr dirty="0" sz="1000">
                <a:solidFill>
                  <a:srgbClr val="010202"/>
                </a:solidFill>
                <a:latin typeface="Times New Roman"/>
                <a:cs typeface="Times New Roman"/>
              </a:rPr>
              <a:t>and </a:t>
            </a:r>
            <a:r>
              <a:rPr dirty="0" sz="1000" i="1">
                <a:solidFill>
                  <a:srgbClr val="010202"/>
                </a:solidFill>
                <a:latin typeface="Times New Roman"/>
                <a:cs typeface="Times New Roman"/>
              </a:rPr>
              <a:t>B</a:t>
            </a:r>
            <a:r>
              <a:rPr dirty="0" sz="1000">
                <a:solidFill>
                  <a:srgbClr val="010202"/>
                </a:solidFill>
                <a:latin typeface="Times New Roman"/>
                <a:cs typeface="Times New Roman"/>
              </a:rPr>
              <a:t>=30,250 </a:t>
            </a:r>
            <a:r>
              <a:rPr dirty="0" sz="1000" spc="-10">
                <a:solidFill>
                  <a:srgbClr val="010202"/>
                </a:solidFill>
                <a:latin typeface="Times New Roman"/>
                <a:cs typeface="Times New Roman"/>
              </a:rPr>
              <a:t>cm</a:t>
            </a:r>
            <a:r>
              <a:rPr dirty="0" baseline="33333" sz="1125" spc="-15">
                <a:solidFill>
                  <a:srgbClr val="010202"/>
                </a:solidFill>
                <a:latin typeface="Times New Roman"/>
                <a:cs typeface="Times New Roman"/>
              </a:rPr>
              <a:t>6</a:t>
            </a:r>
            <a:r>
              <a:rPr dirty="0" sz="1000" spc="-10">
                <a:solidFill>
                  <a:srgbClr val="010202"/>
                </a:solidFill>
                <a:latin typeface="Times New Roman"/>
                <a:cs typeface="Times New Roman"/>
              </a:rPr>
              <a:t>/g·mole</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 </a:t>
            </a:r>
            <a:r>
              <a:rPr dirty="0" sz="1000">
                <a:solidFill>
                  <a:srgbClr val="010202"/>
                </a:solidFill>
                <a:latin typeface="Times New Roman"/>
                <a:cs typeface="Times New Roman"/>
              </a:rPr>
              <a:t>Calculate the change in the Gibbs free </a:t>
            </a:r>
            <a:r>
              <a:rPr dirty="0" sz="1000" spc="-5">
                <a:solidFill>
                  <a:srgbClr val="010202"/>
                </a:solidFill>
                <a:latin typeface="Times New Roman"/>
                <a:cs typeface="Times New Roman"/>
              </a:rPr>
              <a:t>energy  when the volume of one mole of </a:t>
            </a:r>
            <a:r>
              <a:rPr dirty="0" sz="1000" spc="-5" i="1">
                <a:solidFill>
                  <a:srgbClr val="010202"/>
                </a:solidFill>
                <a:latin typeface="Times New Roman"/>
                <a:cs typeface="Times New Roman"/>
              </a:rPr>
              <a:t>n</a:t>
            </a:r>
            <a:r>
              <a:rPr dirty="0" sz="1000" spc="-5">
                <a:solidFill>
                  <a:srgbClr val="010202"/>
                </a:solidFill>
                <a:latin typeface="Times New Roman"/>
                <a:cs typeface="Times New Roman"/>
              </a:rPr>
              <a:t>-butane is decreased from 400 to 200 </a:t>
            </a:r>
            <a:r>
              <a:rPr dirty="0" sz="1000">
                <a:solidFill>
                  <a:srgbClr val="010202"/>
                </a:solidFill>
                <a:latin typeface="Times New Roman"/>
                <a:cs typeface="Times New Roman"/>
              </a:rPr>
              <a:t>cm</a:t>
            </a:r>
            <a:r>
              <a:rPr dirty="0" baseline="33333" sz="1125">
                <a:solidFill>
                  <a:srgbClr val="010202"/>
                </a:solidFill>
                <a:latin typeface="Times New Roman"/>
                <a:cs typeface="Times New Roman"/>
              </a:rPr>
              <a:t>3 </a:t>
            </a:r>
            <a:r>
              <a:rPr dirty="0" sz="1000" spc="-5">
                <a:solidFill>
                  <a:srgbClr val="010202"/>
                </a:solidFill>
                <a:latin typeface="Times New Roman"/>
                <a:cs typeface="Times New Roman"/>
              </a:rPr>
              <a:t>at 460</a:t>
            </a:r>
            <a:r>
              <a:rPr dirty="0" sz="1000" spc="-135">
                <a:solidFill>
                  <a:srgbClr val="010202"/>
                </a:solidFill>
                <a:latin typeface="Times New Roman"/>
                <a:cs typeface="Times New Roman"/>
              </a:rPr>
              <a:t> </a:t>
            </a:r>
            <a:r>
              <a:rPr dirty="0" sz="1000" spc="-10">
                <a:solidFill>
                  <a:srgbClr val="010202"/>
                </a:solidFill>
                <a:latin typeface="Times New Roman"/>
                <a:cs typeface="Times New Roman"/>
              </a:rPr>
              <a:t>K.</a:t>
            </a:r>
            <a:endParaRPr sz="1000">
              <a:latin typeface="Times New Roman"/>
              <a:cs typeface="Times New Roman"/>
            </a:endParaRPr>
          </a:p>
          <a:p>
            <a:pPr marL="177800">
              <a:lnSpc>
                <a:spcPct val="100000"/>
              </a:lnSpc>
            </a:pPr>
            <a:r>
              <a:rPr dirty="0" sz="1000" spc="-5">
                <a:solidFill>
                  <a:srgbClr val="010202"/>
                </a:solidFill>
                <a:latin typeface="Times New Roman"/>
                <a:cs typeface="Times New Roman"/>
              </a:rPr>
              <a:t>The equation of state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3" name="object 3"/>
          <p:cNvSpPr/>
          <p:nvPr/>
        </p:nvSpPr>
        <p:spPr>
          <a:xfrm>
            <a:off x="1603375" y="1812442"/>
            <a:ext cx="1847850" cy="7620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767495"/>
            <a:ext cx="145669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at constant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p:txBody>
      </p:sp>
      <p:sp>
        <p:nvSpPr>
          <p:cNvPr id="5" name="object 5"/>
          <p:cNvSpPr/>
          <p:nvPr/>
        </p:nvSpPr>
        <p:spPr>
          <a:xfrm>
            <a:off x="1179512" y="3119920"/>
            <a:ext cx="2695575" cy="3429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665372"/>
            <a:ext cx="3111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1274762" y="4017797"/>
            <a:ext cx="2505075" cy="3429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4553748"/>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9" name="object 9"/>
          <p:cNvSpPr txBox="1"/>
          <p:nvPr/>
        </p:nvSpPr>
        <p:spPr>
          <a:xfrm>
            <a:off x="419036" y="6302057"/>
            <a:ext cx="4650105" cy="1459865"/>
          </a:xfrm>
          <a:prstGeom prst="rect">
            <a:avLst/>
          </a:prstGeom>
        </p:spPr>
        <p:txBody>
          <a:bodyPr wrap="square" lIns="0" tIns="12700" rIns="0" bIns="0" rtlCol="0" vert="horz">
            <a:spAutoFit/>
          </a:bodyPr>
          <a:lstStyle/>
          <a:p>
            <a:pPr algn="ctr">
              <a:lnSpc>
                <a:spcPct val="100000"/>
              </a:lnSpc>
              <a:spcBef>
                <a:spcPts val="100"/>
              </a:spcBef>
            </a:pPr>
            <a:r>
              <a:rPr dirty="0" sz="1000" b="1">
                <a:solidFill>
                  <a:srgbClr val="010202"/>
                </a:solidFill>
                <a:latin typeface="Times New Roman"/>
                <a:cs typeface="Times New Roman"/>
              </a:rPr>
              <a:t>PROBLEMS</a:t>
            </a:r>
            <a:endParaRPr sz="1000">
              <a:latin typeface="Times New Roman"/>
              <a:cs typeface="Times New Roman"/>
            </a:endParaRPr>
          </a:p>
          <a:p>
            <a:pPr>
              <a:lnSpc>
                <a:spcPct val="100000"/>
              </a:lnSpc>
              <a:spcBef>
                <a:spcPts val="55"/>
              </a:spcBef>
            </a:pPr>
            <a:endParaRPr sz="1100">
              <a:latin typeface="Times New Roman"/>
              <a:cs typeface="Times New Roman"/>
            </a:endParaRPr>
          </a:p>
          <a:p>
            <a:pPr algn="just" lvl="1" marL="176530" marR="43180" indent="-126364">
              <a:lnSpc>
                <a:spcPct val="100000"/>
              </a:lnSpc>
              <a:buFont typeface="Times New Roman"/>
              <a:buAutoNum type="arabicPeriod"/>
              <a:tabLst>
                <a:tab pos="241935" algn="l"/>
              </a:tabLst>
            </a:pPr>
            <a:r>
              <a:rPr dirty="0" sz="1000">
                <a:solidFill>
                  <a:srgbClr val="010202"/>
                </a:solidFill>
                <a:latin typeface="Times New Roman"/>
                <a:cs typeface="Times New Roman"/>
              </a:rPr>
              <a:t>Demonstrate the law of corresponding states by writing the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equation</a:t>
            </a:r>
            <a:r>
              <a:rPr dirty="0" sz="1000" spc="-60">
                <a:solidFill>
                  <a:srgbClr val="010202"/>
                </a:solidFill>
                <a:latin typeface="Times New Roman"/>
                <a:cs typeface="Times New Roman"/>
              </a:rPr>
              <a:t> </a:t>
            </a:r>
            <a:r>
              <a:rPr dirty="0" sz="1000">
                <a:solidFill>
                  <a:srgbClr val="010202"/>
                </a:solidFill>
                <a:latin typeface="Times New Roman"/>
                <a:cs typeface="Times New Roman"/>
              </a:rPr>
              <a:t>in  terms of the reduced variables. Calculate the compressibility factor for a van der</a:t>
            </a:r>
            <a:r>
              <a:rPr dirty="0" sz="1000" spc="-75">
                <a:solidFill>
                  <a:srgbClr val="010202"/>
                </a:solidFill>
                <a:latin typeface="Times New Roman"/>
                <a:cs typeface="Times New Roman"/>
              </a:rPr>
              <a:t>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gas at its critical point and compare the result with the values obtained for real gases at  their</a:t>
            </a:r>
            <a:r>
              <a:rPr dirty="0" sz="1000" spc="100">
                <a:solidFill>
                  <a:srgbClr val="010202"/>
                </a:solidFill>
                <a:latin typeface="Times New Roman"/>
                <a:cs typeface="Times New Roman"/>
              </a:rPr>
              <a:t> </a:t>
            </a:r>
            <a:r>
              <a:rPr dirty="0" sz="1000">
                <a:solidFill>
                  <a:srgbClr val="010202"/>
                </a:solidFill>
                <a:latin typeface="Times New Roman"/>
                <a:cs typeface="Times New Roman"/>
              </a:rPr>
              <a:t>critical</a:t>
            </a:r>
            <a:r>
              <a:rPr dirty="0" sz="1000" spc="100">
                <a:solidFill>
                  <a:srgbClr val="010202"/>
                </a:solidFill>
                <a:latin typeface="Times New Roman"/>
                <a:cs typeface="Times New Roman"/>
              </a:rPr>
              <a:t> </a:t>
            </a:r>
            <a:r>
              <a:rPr dirty="0" sz="1000">
                <a:solidFill>
                  <a:srgbClr val="010202"/>
                </a:solidFill>
                <a:latin typeface="Times New Roman"/>
                <a:cs typeface="Times New Roman"/>
              </a:rPr>
              <a:t>points</a:t>
            </a:r>
            <a:r>
              <a:rPr dirty="0" sz="1000" spc="100">
                <a:solidFill>
                  <a:srgbClr val="010202"/>
                </a:solidFill>
                <a:latin typeface="Times New Roman"/>
                <a:cs typeface="Times New Roman"/>
              </a:rPr>
              <a:t> </a:t>
            </a:r>
            <a:r>
              <a:rPr dirty="0" sz="1000">
                <a:solidFill>
                  <a:srgbClr val="010202"/>
                </a:solidFill>
                <a:latin typeface="Times New Roman"/>
                <a:cs typeface="Times New Roman"/>
              </a:rPr>
              <a:t>listed</a:t>
            </a:r>
            <a:r>
              <a:rPr dirty="0" sz="1000" spc="100">
                <a:solidFill>
                  <a:srgbClr val="010202"/>
                </a:solidFill>
                <a:latin typeface="Times New Roman"/>
                <a:cs typeface="Times New Roman"/>
              </a:rPr>
              <a:t> </a:t>
            </a:r>
            <a:r>
              <a:rPr dirty="0" sz="1000">
                <a:solidFill>
                  <a:srgbClr val="010202"/>
                </a:solidFill>
                <a:latin typeface="Times New Roman"/>
                <a:cs typeface="Times New Roman"/>
              </a:rPr>
              <a:t>in</a:t>
            </a:r>
            <a:r>
              <a:rPr dirty="0" sz="1000" spc="105">
                <a:solidFill>
                  <a:srgbClr val="010202"/>
                </a:solidFill>
                <a:latin typeface="Times New Roman"/>
                <a:cs typeface="Times New Roman"/>
              </a:rPr>
              <a:t> </a:t>
            </a:r>
            <a:r>
              <a:rPr dirty="0" sz="1000" spc="-15">
                <a:solidFill>
                  <a:srgbClr val="010202"/>
                </a:solidFill>
                <a:latin typeface="Times New Roman"/>
                <a:cs typeface="Times New Roman"/>
              </a:rPr>
              <a:t>Table</a:t>
            </a:r>
            <a:r>
              <a:rPr dirty="0" sz="1000" spc="100">
                <a:solidFill>
                  <a:srgbClr val="010202"/>
                </a:solidFill>
                <a:latin typeface="Times New Roman"/>
                <a:cs typeface="Times New Roman"/>
              </a:rPr>
              <a:t> </a:t>
            </a:r>
            <a:r>
              <a:rPr dirty="0" sz="1000">
                <a:solidFill>
                  <a:srgbClr val="010202"/>
                </a:solidFill>
                <a:latin typeface="Times New Roman"/>
                <a:cs typeface="Times New Roman"/>
              </a:rPr>
              <a:t>8.1</a:t>
            </a:r>
            <a:r>
              <a:rPr dirty="0" sz="1000" spc="100">
                <a:solidFill>
                  <a:srgbClr val="010202"/>
                </a:solidFill>
                <a:latin typeface="Times New Roman"/>
                <a:cs typeface="Times New Roman"/>
              </a:rPr>
              <a:t> </a:t>
            </a:r>
            <a:r>
              <a:rPr dirty="0" sz="1000">
                <a:solidFill>
                  <a:srgbClr val="010202"/>
                </a:solidFill>
                <a:latin typeface="Times New Roman"/>
                <a:cs typeface="Times New Roman"/>
              </a:rPr>
              <a:t>Calculate</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100">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U/</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a:t>
            </a:r>
            <a:r>
              <a:rPr dirty="0" baseline="-33333" sz="1125" spc="-15" i="1">
                <a:solidFill>
                  <a:srgbClr val="010202"/>
                </a:solidFill>
                <a:latin typeface="Times New Roman"/>
                <a:cs typeface="Times New Roman"/>
              </a:rPr>
              <a:t>T</a:t>
            </a:r>
            <a:r>
              <a:rPr dirty="0" baseline="-33333" sz="1125" spc="225" i="1">
                <a:solidFill>
                  <a:srgbClr val="010202"/>
                </a:solidFill>
                <a:latin typeface="Times New Roman"/>
                <a:cs typeface="Times New Roman"/>
              </a:rPr>
              <a:t> </a:t>
            </a:r>
            <a:r>
              <a:rPr dirty="0" sz="1000">
                <a:solidFill>
                  <a:srgbClr val="010202"/>
                </a:solidFill>
                <a:latin typeface="Times New Roman"/>
                <a:cs typeface="Times New Roman"/>
              </a:rPr>
              <a:t>for</a:t>
            </a:r>
            <a:r>
              <a:rPr dirty="0" sz="1000" spc="100">
                <a:solidFill>
                  <a:srgbClr val="010202"/>
                </a:solidFill>
                <a:latin typeface="Times New Roman"/>
                <a:cs typeface="Times New Roman"/>
              </a:rPr>
              <a:t> </a:t>
            </a:r>
            <a:r>
              <a:rPr dirty="0" sz="1000">
                <a:solidFill>
                  <a:srgbClr val="010202"/>
                </a:solidFill>
                <a:latin typeface="Times New Roman"/>
                <a:cs typeface="Times New Roman"/>
              </a:rPr>
              <a:t>a</a:t>
            </a:r>
            <a:r>
              <a:rPr dirty="0" sz="1000" spc="100">
                <a:solidFill>
                  <a:srgbClr val="010202"/>
                </a:solidFill>
                <a:latin typeface="Times New Roman"/>
                <a:cs typeface="Times New Roman"/>
              </a:rPr>
              <a:t> </a:t>
            </a:r>
            <a:r>
              <a:rPr dirty="0" sz="1000">
                <a:solidFill>
                  <a:srgbClr val="010202"/>
                </a:solidFill>
                <a:latin typeface="Times New Roman"/>
                <a:cs typeface="Times New Roman"/>
              </a:rPr>
              <a:t>van</a:t>
            </a:r>
            <a:r>
              <a:rPr dirty="0" sz="1000" spc="105">
                <a:solidFill>
                  <a:srgbClr val="010202"/>
                </a:solidFill>
                <a:latin typeface="Times New Roman"/>
                <a:cs typeface="Times New Roman"/>
              </a:rPr>
              <a:t> </a:t>
            </a:r>
            <a:r>
              <a:rPr dirty="0" sz="1000">
                <a:solidFill>
                  <a:srgbClr val="010202"/>
                </a:solidFill>
                <a:latin typeface="Times New Roman"/>
                <a:cs typeface="Times New Roman"/>
              </a:rPr>
              <a:t>der</a:t>
            </a:r>
            <a:endParaRPr sz="1000">
              <a:latin typeface="Times New Roman"/>
              <a:cs typeface="Times New Roman"/>
            </a:endParaRPr>
          </a:p>
          <a:p>
            <a:pPr algn="just" marL="177800">
              <a:lnSpc>
                <a:spcPct val="100000"/>
              </a:lnSpc>
              <a:spcBef>
                <a:spcPts val="370"/>
              </a:spcBef>
            </a:pPr>
            <a:r>
              <a:rPr dirty="0" sz="1000" spc="-20">
                <a:solidFill>
                  <a:srgbClr val="010202"/>
                </a:solidFill>
                <a:latin typeface="Times New Roman"/>
                <a:cs typeface="Times New Roman"/>
              </a:rPr>
              <a:t>Waals</a:t>
            </a:r>
            <a:r>
              <a:rPr dirty="0" sz="1000" spc="-5">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a:p>
            <a:pPr algn="just" lvl="1" marL="176530" marR="45085" indent="-126364">
              <a:lnSpc>
                <a:spcPct val="100000"/>
              </a:lnSpc>
              <a:buFont typeface="Times New Roman"/>
              <a:buAutoNum type="arabicPeriod" startAt="2"/>
              <a:tabLst>
                <a:tab pos="247650" algn="l"/>
              </a:tabLst>
            </a:pPr>
            <a:r>
              <a:rPr dirty="0" sz="1000" i="1">
                <a:solidFill>
                  <a:srgbClr val="010202"/>
                </a:solidFill>
                <a:latin typeface="Times New Roman"/>
                <a:cs typeface="Times New Roman"/>
              </a:rPr>
              <a:t>n </a:t>
            </a:r>
            <a:r>
              <a:rPr dirty="0" sz="1000">
                <a:solidFill>
                  <a:srgbClr val="010202"/>
                </a:solidFill>
                <a:latin typeface="Times New Roman"/>
                <a:cs typeface="Times New Roman"/>
              </a:rPr>
              <a:t>moles of an ideal gas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n</a:t>
            </a:r>
            <a:r>
              <a:rPr dirty="0" sz="1000" spc="-5">
                <a:solidFill>
                  <a:srgbClr val="010202"/>
                </a:solidFill>
                <a:latin typeface="Times New Roman"/>
                <a:cs typeface="Times New Roman"/>
              </a:rPr>
              <a:t>) </a:t>
            </a:r>
            <a:r>
              <a:rPr dirty="0" sz="1000">
                <a:solidFill>
                  <a:srgbClr val="010202"/>
                </a:solidFill>
                <a:latin typeface="Times New Roman"/>
                <a:cs typeface="Times New Roman"/>
              </a:rPr>
              <a:t>moles of an ideal gas </a:t>
            </a:r>
            <a:r>
              <a:rPr dirty="0" sz="1000" i="1">
                <a:solidFill>
                  <a:srgbClr val="010202"/>
                </a:solidFill>
                <a:latin typeface="Times New Roman"/>
                <a:cs typeface="Times New Roman"/>
              </a:rPr>
              <a:t>B, </a:t>
            </a:r>
            <a:r>
              <a:rPr dirty="0" sz="1000">
                <a:solidFill>
                  <a:srgbClr val="010202"/>
                </a:solidFill>
                <a:latin typeface="Times New Roman"/>
                <a:cs typeface="Times New Roman"/>
              </a:rPr>
              <a:t>each at 1 atm pressure,  are mixed at total constant pressure. What ratio of </a:t>
            </a:r>
            <a:r>
              <a:rPr dirty="0" sz="1000" i="1">
                <a:solidFill>
                  <a:srgbClr val="010202"/>
                </a:solidFill>
                <a:latin typeface="Times New Roman"/>
                <a:cs typeface="Times New Roman"/>
              </a:rPr>
              <a:t>A </a:t>
            </a:r>
            <a:r>
              <a:rPr dirty="0" sz="1000">
                <a:solidFill>
                  <a:srgbClr val="010202"/>
                </a:solidFill>
                <a:latin typeface="Times New Roman"/>
                <a:cs typeface="Times New Roman"/>
              </a:rPr>
              <a:t>to </a:t>
            </a:r>
            <a:r>
              <a:rPr dirty="0" sz="1000" i="1">
                <a:solidFill>
                  <a:srgbClr val="010202"/>
                </a:solidFill>
                <a:latin typeface="Times New Roman"/>
                <a:cs typeface="Times New Roman"/>
              </a:rPr>
              <a:t>B </a:t>
            </a:r>
            <a:r>
              <a:rPr dirty="0" sz="1000">
                <a:solidFill>
                  <a:srgbClr val="010202"/>
                </a:solidFill>
                <a:latin typeface="Times New Roman"/>
                <a:cs typeface="Times New Roman"/>
              </a:rPr>
              <a:t>in the mixture maximizes</a:t>
            </a:r>
            <a:r>
              <a:rPr dirty="0" sz="1000" spc="2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p:txBody>
      </p:sp>
      <p:sp>
        <p:nvSpPr>
          <p:cNvPr id="10" name="object 10"/>
          <p:cNvSpPr/>
          <p:nvPr/>
        </p:nvSpPr>
        <p:spPr>
          <a:xfrm>
            <a:off x="706119" y="4866754"/>
            <a:ext cx="4005072" cy="1130173"/>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208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44242" y="3989068"/>
            <a:ext cx="4598035" cy="2607310"/>
          </a:xfrm>
          <a:prstGeom prst="rect">
            <a:avLst/>
          </a:prstGeom>
        </p:spPr>
        <p:txBody>
          <a:bodyPr wrap="square" lIns="0" tIns="12700" rIns="0" bIns="0" rtlCol="0" vert="horz">
            <a:spAutoFit/>
          </a:bodyPr>
          <a:lstStyle/>
          <a:p>
            <a:pPr marL="4470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8.2 </a:t>
            </a:r>
            <a:r>
              <a:rPr dirty="0" sz="1000">
                <a:solidFill>
                  <a:srgbClr val="010202"/>
                </a:solidFill>
                <a:latin typeface="Times New Roman"/>
                <a:cs typeface="Times New Roman"/>
              </a:rPr>
              <a:t>The fields of phase stability of a typical real</a:t>
            </a:r>
            <a:r>
              <a:rPr dirty="0" sz="1000" spc="-20">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5"/>
              </a:spcBef>
            </a:pPr>
            <a:endParaRPr sz="850">
              <a:latin typeface="Times New Roman"/>
              <a:cs typeface="Times New Roman"/>
            </a:endParaRPr>
          </a:p>
          <a:p>
            <a:pPr marL="1901825" marR="283845" indent="-1610995">
              <a:lnSpc>
                <a:spcPct val="103499"/>
              </a:lnSpc>
            </a:pPr>
            <a:r>
              <a:rPr dirty="0" sz="1000" b="1">
                <a:solidFill>
                  <a:srgbClr val="010202"/>
                </a:solidFill>
                <a:latin typeface="Times New Roman"/>
                <a:cs typeface="Times New Roman"/>
              </a:rPr>
              <a:t>8.3 </a:t>
            </a:r>
            <a:r>
              <a:rPr dirty="0" sz="1000" spc="-10" b="1">
                <a:solidFill>
                  <a:srgbClr val="010202"/>
                </a:solidFill>
                <a:latin typeface="Times New Roman"/>
                <a:cs typeface="Times New Roman"/>
              </a:rPr>
              <a:t>DEVIATION </a:t>
            </a:r>
            <a:r>
              <a:rPr dirty="0" sz="1000" b="1">
                <a:solidFill>
                  <a:srgbClr val="010202"/>
                </a:solidFill>
                <a:latin typeface="Times New Roman"/>
                <a:cs typeface="Times New Roman"/>
              </a:rPr>
              <a:t>FROM </a:t>
            </a:r>
            <a:r>
              <a:rPr dirty="0" sz="1000" spc="-5" b="1">
                <a:solidFill>
                  <a:srgbClr val="010202"/>
                </a:solidFill>
                <a:latin typeface="Times New Roman"/>
                <a:cs typeface="Times New Roman"/>
              </a:rPr>
              <a:t>IDEALITY AND </a:t>
            </a:r>
            <a:r>
              <a:rPr dirty="0" sz="1000" spc="-10" b="1">
                <a:solidFill>
                  <a:srgbClr val="010202"/>
                </a:solidFill>
                <a:latin typeface="Times New Roman"/>
                <a:cs typeface="Times New Roman"/>
              </a:rPr>
              <a:t>EQUATIONS </a:t>
            </a:r>
            <a:r>
              <a:rPr dirty="0" sz="1000" b="1">
                <a:solidFill>
                  <a:srgbClr val="010202"/>
                </a:solidFill>
                <a:latin typeface="Times New Roman"/>
                <a:cs typeface="Times New Roman"/>
              </a:rPr>
              <a:t>OF </a:t>
            </a:r>
            <a:r>
              <a:rPr dirty="0" sz="1000" spc="-35" b="1">
                <a:solidFill>
                  <a:srgbClr val="010202"/>
                </a:solidFill>
                <a:latin typeface="Times New Roman"/>
                <a:cs typeface="Times New Roman"/>
              </a:rPr>
              <a:t>STATE </a:t>
            </a:r>
            <a:r>
              <a:rPr dirty="0" sz="1000" b="1">
                <a:solidFill>
                  <a:srgbClr val="010202"/>
                </a:solidFill>
                <a:latin typeface="Times New Roman"/>
                <a:cs typeface="Times New Roman"/>
              </a:rPr>
              <a:t>FOR  </a:t>
            </a:r>
            <a:r>
              <a:rPr dirty="0" sz="1000" spc="-5" b="1">
                <a:solidFill>
                  <a:srgbClr val="010202"/>
                </a:solidFill>
                <a:latin typeface="Times New Roman"/>
                <a:cs typeface="Times New Roman"/>
              </a:rPr>
              <a:t>REAL</a:t>
            </a:r>
            <a:r>
              <a:rPr dirty="0" sz="1000" spc="-65" b="1">
                <a:solidFill>
                  <a:srgbClr val="010202"/>
                </a:solidFill>
                <a:latin typeface="Times New Roman"/>
                <a:cs typeface="Times New Roman"/>
              </a:rPr>
              <a:t> </a:t>
            </a:r>
            <a:r>
              <a:rPr dirty="0" sz="1000" b="1">
                <a:solidFill>
                  <a:srgbClr val="010202"/>
                </a:solidFill>
                <a:latin typeface="Times New Roman"/>
                <a:cs typeface="Times New Roman"/>
              </a:rPr>
              <a:t>GASES</a:t>
            </a:r>
            <a:endParaRPr sz="1000">
              <a:latin typeface="Times New Roman"/>
              <a:cs typeface="Times New Roman"/>
            </a:endParaRPr>
          </a:p>
          <a:p>
            <a:pPr>
              <a:lnSpc>
                <a:spcPct val="100000"/>
              </a:lnSpc>
              <a:spcBef>
                <a:spcPts val="35"/>
              </a:spcBef>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The deviation of a real gas from ideal behavior can be measured as the deviation of the  </a:t>
            </a:r>
            <a:r>
              <a:rPr dirty="0" sz="1000" spc="-5">
                <a:solidFill>
                  <a:srgbClr val="010202"/>
                </a:solidFill>
                <a:latin typeface="Times New Roman"/>
                <a:cs typeface="Times New Roman"/>
              </a:rPr>
              <a:t>compressibility factor from </a:t>
            </a:r>
            <a:r>
              <a:rPr dirty="0" sz="1000" spc="-15">
                <a:solidFill>
                  <a:srgbClr val="010202"/>
                </a:solidFill>
                <a:latin typeface="Times New Roman"/>
                <a:cs typeface="Times New Roman"/>
              </a:rPr>
              <a:t>unity. </a:t>
            </a:r>
            <a:r>
              <a:rPr dirty="0" sz="1000" spc="-5">
                <a:solidFill>
                  <a:srgbClr val="010202"/>
                </a:solidFill>
                <a:latin typeface="Times New Roman"/>
                <a:cs typeface="Times New Roman"/>
              </a:rPr>
              <a:t>The compressibility </a:t>
            </a:r>
            <a:r>
              <a:rPr dirty="0" sz="1000" spc="-10">
                <a:solidFill>
                  <a:srgbClr val="010202"/>
                </a:solidFill>
                <a:latin typeface="Times New Roman"/>
                <a:cs typeface="Times New Roman"/>
              </a:rPr>
              <a:t>factor, </a:t>
            </a:r>
            <a:r>
              <a:rPr dirty="0" sz="1000" spc="-5" i="1">
                <a:solidFill>
                  <a:srgbClr val="010202"/>
                </a:solidFill>
                <a:latin typeface="Times New Roman"/>
                <a:cs typeface="Times New Roman"/>
              </a:rPr>
              <a:t>Z, </a:t>
            </a:r>
            <a:r>
              <a:rPr dirty="0" sz="1000" spc="-5">
                <a:solidFill>
                  <a:srgbClr val="010202"/>
                </a:solidFill>
                <a:latin typeface="Times New Roman"/>
                <a:cs typeface="Times New Roman"/>
              </a:rPr>
              <a:t>is defined</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nSpc>
                <a:spcPct val="100000"/>
              </a:lnSpc>
              <a:spcBef>
                <a:spcPts val="40"/>
              </a:spcBef>
            </a:pPr>
            <a:endParaRPr sz="1250">
              <a:latin typeface="Times New Roman"/>
              <a:cs typeface="Times New Roman"/>
            </a:endParaRPr>
          </a:p>
          <a:p>
            <a:pPr algn="r" marR="56515">
              <a:lnSpc>
                <a:spcPct val="100000"/>
              </a:lnSpc>
            </a:pPr>
            <a:r>
              <a:rPr dirty="0" sz="1000">
                <a:solidFill>
                  <a:srgbClr val="010202"/>
                </a:solidFill>
                <a:latin typeface="Times New Roman"/>
                <a:cs typeface="Times New Roman"/>
              </a:rPr>
              <a:t>(8.3)</a:t>
            </a:r>
            <a:endParaRPr sz="1000">
              <a:latin typeface="Times New Roman"/>
              <a:cs typeface="Times New Roman"/>
            </a:endParaRPr>
          </a:p>
          <a:p>
            <a:pPr>
              <a:lnSpc>
                <a:spcPct val="100000"/>
              </a:lnSpc>
            </a:pPr>
            <a:endParaRPr sz="1100">
              <a:latin typeface="Times New Roman"/>
              <a:cs typeface="Times New Roman"/>
            </a:endParaRPr>
          </a:p>
          <a:p>
            <a:pPr algn="just" marL="12700" marR="5715">
              <a:lnSpc>
                <a:spcPct val="100000"/>
              </a:lnSpc>
              <a:spcBef>
                <a:spcPts val="785"/>
              </a:spcBef>
            </a:pPr>
            <a:r>
              <a:rPr dirty="0" sz="1000">
                <a:solidFill>
                  <a:srgbClr val="010202"/>
                </a:solidFill>
                <a:latin typeface="Times New Roman"/>
                <a:cs typeface="Times New Roman"/>
              </a:rPr>
              <a:t>which has the value of 1 for a perfect gas in all states of existence.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itself is a function </a:t>
            </a:r>
            <a:r>
              <a:rPr dirty="0" sz="1000" spc="-10">
                <a:solidFill>
                  <a:srgbClr val="010202"/>
                </a:solidFill>
                <a:latin typeface="Times New Roman"/>
                <a:cs typeface="Times New Roman"/>
              </a:rPr>
              <a:t>of  </a:t>
            </a:r>
            <a:r>
              <a:rPr dirty="0" sz="1000">
                <a:solidFill>
                  <a:srgbClr val="010202"/>
                </a:solidFill>
                <a:latin typeface="Times New Roman"/>
                <a:cs typeface="Times New Roman"/>
              </a:rPr>
              <a:t>the state of the system and, thus, is dependent on any two chosen dependent variables,  e.g., </a:t>
            </a:r>
            <a:r>
              <a:rPr dirty="0" sz="1000" spc="-20" i="1">
                <a:solidFill>
                  <a:srgbClr val="010202"/>
                </a:solidFill>
                <a:latin typeface="Times New Roman"/>
                <a:cs typeface="Times New Roman"/>
              </a:rPr>
              <a:t>Z=Z(P,T)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Fig. 8.3 shows the variation of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with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at constant temperature for  </a:t>
            </a:r>
            <a:r>
              <a:rPr dirty="0" sz="1000">
                <a:solidFill>
                  <a:srgbClr val="010202"/>
                </a:solidFill>
                <a:latin typeface="Times New Roman"/>
                <a:cs typeface="Times New Roman"/>
              </a:rPr>
              <a:t>several gases.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all of the gases in Fig. 8.3 the </a:t>
            </a:r>
            <a:r>
              <a:rPr dirty="0" sz="1000" spc="-5" i="1">
                <a:solidFill>
                  <a:srgbClr val="010202"/>
                </a:solidFill>
                <a:latin typeface="Times New Roman"/>
                <a:cs typeface="Times New Roman"/>
              </a:rPr>
              <a:t>Z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linear function of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up to about 10  </a:t>
            </a:r>
            <a:r>
              <a:rPr dirty="0" sz="1000">
                <a:solidFill>
                  <a:srgbClr val="010202"/>
                </a:solidFill>
                <a:latin typeface="Times New Roman"/>
                <a:cs typeface="Times New Roman"/>
              </a:rPr>
              <a:t>atm and, hence, can be expressed</a:t>
            </a:r>
            <a:r>
              <a:rPr dirty="0" sz="1000" spc="-1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4" name="object 4"/>
          <p:cNvSpPr/>
          <p:nvPr/>
        </p:nvSpPr>
        <p:spPr>
          <a:xfrm>
            <a:off x="1309687" y="730250"/>
            <a:ext cx="3057525" cy="3200400"/>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2124075" y="5357812"/>
            <a:ext cx="600075" cy="381000"/>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2109787" y="6683375"/>
            <a:ext cx="923925" cy="1333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55789" y="6953580"/>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8" name="object 8"/>
          <p:cNvSpPr/>
          <p:nvPr/>
        </p:nvSpPr>
        <p:spPr>
          <a:xfrm>
            <a:off x="2020773" y="7232001"/>
            <a:ext cx="1057275" cy="381000"/>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656039" y="1039647"/>
            <a:ext cx="342900" cy="17145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94792" y="403225"/>
            <a:ext cx="4688205" cy="5712460"/>
          </a:xfrm>
          <a:prstGeom prst="rect">
            <a:avLst/>
          </a:prstGeom>
        </p:spPr>
        <p:txBody>
          <a:bodyPr wrap="square" lIns="0" tIns="12700" rIns="0" bIns="0" rtlCol="0" vert="horz">
            <a:spAutoFit/>
          </a:bodyPr>
          <a:lstStyle/>
          <a:p>
            <a:pPr algn="just" marL="62230">
              <a:lnSpc>
                <a:spcPct val="100000"/>
              </a:lnSpc>
              <a:spcBef>
                <a:spcPts val="100"/>
              </a:spcBef>
            </a:pPr>
            <a:r>
              <a:rPr dirty="0" sz="1000">
                <a:solidFill>
                  <a:srgbClr val="231F20"/>
                </a:solidFill>
                <a:latin typeface="Times New Roman"/>
                <a:cs typeface="Times New Roman"/>
              </a:rPr>
              <a:t>244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202565" marR="57150" indent="-635">
              <a:lnSpc>
                <a:spcPct val="122600"/>
              </a:lnSpc>
              <a:spcBef>
                <a:spcPts val="590"/>
              </a:spcBef>
            </a:pPr>
            <a:r>
              <a:rPr dirty="0" sz="1000">
                <a:solidFill>
                  <a:srgbClr val="010202"/>
                </a:solidFill>
                <a:latin typeface="Times New Roman"/>
                <a:cs typeface="Times New Roman"/>
              </a:rPr>
              <a:t>decrease in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If the decrease in the Gibbs free  </a:t>
            </a:r>
            <a:r>
              <a:rPr dirty="0" sz="1000" spc="-5">
                <a:solidFill>
                  <a:srgbClr val="010202"/>
                </a:solidFill>
                <a:latin typeface="Times New Roman"/>
                <a:cs typeface="Times New Roman"/>
              </a:rPr>
              <a:t>energy</a:t>
            </a:r>
            <a:r>
              <a:rPr dirty="0" sz="1000" spc="65">
                <a:solidFill>
                  <a:srgbClr val="010202"/>
                </a:solidFill>
                <a:latin typeface="Times New Roman"/>
                <a:cs typeface="Times New Roman"/>
              </a:rPr>
              <a:t> </a:t>
            </a:r>
            <a:r>
              <a:rPr dirty="0" sz="1000">
                <a:solidFill>
                  <a:srgbClr val="010202"/>
                </a:solidFill>
                <a:latin typeface="Times New Roman"/>
                <a:cs typeface="Times New Roman"/>
              </a:rPr>
              <a:t>is</a:t>
            </a:r>
            <a:r>
              <a:rPr dirty="0" sz="1000" spc="7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a:t>
            </a:r>
            <a:r>
              <a:rPr dirty="0" sz="1000" spc="70" i="1">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what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must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be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increased</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order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to</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increase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201930">
              <a:lnSpc>
                <a:spcPct val="100000"/>
              </a:lnSpc>
              <a:spcBef>
                <a:spcPts val="605"/>
              </a:spcBef>
              <a:tabLst>
                <a:tab pos="2613025" algn="l"/>
              </a:tabLst>
            </a:pPr>
            <a:r>
              <a:rPr dirty="0" sz="1000">
                <a:solidFill>
                  <a:srgbClr val="010202"/>
                </a:solidFill>
                <a:latin typeface="Times New Roman"/>
                <a:cs typeface="Times New Roman"/>
              </a:rPr>
              <a:t>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gas</a:t>
            </a:r>
            <a:r>
              <a:rPr dirty="0" sz="1000" spc="10">
                <a:solidFill>
                  <a:srgbClr val="010202"/>
                </a:solidFill>
                <a:latin typeface="Times New Roman"/>
                <a:cs typeface="Times New Roman"/>
              </a:rPr>
              <a:t> </a:t>
            </a:r>
            <a:r>
              <a:rPr dirty="0" sz="1000">
                <a:solidFill>
                  <a:srgbClr val="010202"/>
                </a:solidFill>
                <a:latin typeface="Times New Roman"/>
                <a:cs typeface="Times New Roman"/>
              </a:rPr>
              <a:t>mixture by	?</a:t>
            </a:r>
            <a:endParaRPr sz="1000">
              <a:latin typeface="Times New Roman"/>
              <a:cs typeface="Times New Roman"/>
            </a:endParaRPr>
          </a:p>
          <a:p>
            <a:pPr algn="just" lvl="1" marL="202565" marR="55880" indent="-128270">
              <a:lnSpc>
                <a:spcPct val="100000"/>
              </a:lnSpc>
              <a:buFont typeface="Times New Roman"/>
              <a:buAutoNum type="arabicPeriod" startAt="3"/>
              <a:tabLst>
                <a:tab pos="271145" algn="l"/>
              </a:tabLst>
            </a:pPr>
            <a:r>
              <a:rPr dirty="0" sz="1000" spc="-35">
                <a:solidFill>
                  <a:srgbClr val="010202"/>
                </a:solidFill>
                <a:latin typeface="Times New Roman"/>
                <a:cs typeface="Times New Roman"/>
              </a:rPr>
              <a:t>You </a:t>
            </a:r>
            <a:r>
              <a:rPr dirty="0" sz="1000">
                <a:solidFill>
                  <a:srgbClr val="010202"/>
                </a:solidFill>
                <a:latin typeface="Times New Roman"/>
                <a:cs typeface="Times New Roman"/>
              </a:rPr>
              <a:t>are responsible for the purchase of oxygen gas which, before use, will be stored  </a:t>
            </a:r>
            <a:r>
              <a:rPr dirty="0" sz="1000" spc="-5">
                <a:solidFill>
                  <a:srgbClr val="010202"/>
                </a:solidFill>
                <a:latin typeface="Times New Roman"/>
                <a:cs typeface="Times New Roman"/>
              </a:rPr>
              <a:t>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of 200 atm at 300 K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cylindrical vessel of diameter 0.2 meters and  </a:t>
            </a:r>
            <a:r>
              <a:rPr dirty="0" sz="1000">
                <a:solidFill>
                  <a:srgbClr val="010202"/>
                </a:solidFill>
                <a:latin typeface="Times New Roman"/>
                <a:cs typeface="Times New Roman"/>
              </a:rPr>
              <a:t>height</a:t>
            </a:r>
            <a:r>
              <a:rPr dirty="0" sz="1000" spc="55">
                <a:solidFill>
                  <a:srgbClr val="010202"/>
                </a:solidFill>
                <a:latin typeface="Times New Roman"/>
                <a:cs typeface="Times New Roman"/>
              </a:rPr>
              <a:t> </a:t>
            </a:r>
            <a:r>
              <a:rPr dirty="0" sz="1000">
                <a:solidFill>
                  <a:srgbClr val="010202"/>
                </a:solidFill>
                <a:latin typeface="Times New Roman"/>
                <a:cs typeface="Times New Roman"/>
              </a:rPr>
              <a:t>2</a:t>
            </a:r>
            <a:r>
              <a:rPr dirty="0" sz="1000" spc="55">
                <a:solidFill>
                  <a:srgbClr val="010202"/>
                </a:solidFill>
                <a:latin typeface="Times New Roman"/>
                <a:cs typeface="Times New Roman"/>
              </a:rPr>
              <a:t> </a:t>
            </a:r>
            <a:r>
              <a:rPr dirty="0" sz="1000">
                <a:solidFill>
                  <a:srgbClr val="010202"/>
                </a:solidFill>
                <a:latin typeface="Times New Roman"/>
                <a:cs typeface="Times New Roman"/>
              </a:rPr>
              <a:t>meters.</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Would</a:t>
            </a:r>
            <a:r>
              <a:rPr dirty="0" sz="1000" spc="60">
                <a:solidFill>
                  <a:srgbClr val="010202"/>
                </a:solidFill>
                <a:latin typeface="Times New Roman"/>
                <a:cs typeface="Times New Roman"/>
              </a:rPr>
              <a:t> </a:t>
            </a:r>
            <a:r>
              <a:rPr dirty="0" sz="1000">
                <a:solidFill>
                  <a:srgbClr val="010202"/>
                </a:solidFill>
                <a:latin typeface="Times New Roman"/>
                <a:cs typeface="Times New Roman"/>
              </a:rPr>
              <a:t>you</a:t>
            </a:r>
            <a:r>
              <a:rPr dirty="0" sz="1000" spc="55">
                <a:solidFill>
                  <a:srgbClr val="010202"/>
                </a:solidFill>
                <a:latin typeface="Times New Roman"/>
                <a:cs typeface="Times New Roman"/>
              </a:rPr>
              <a:t> </a:t>
            </a:r>
            <a:r>
              <a:rPr dirty="0" sz="1000">
                <a:solidFill>
                  <a:srgbClr val="010202"/>
                </a:solidFill>
                <a:latin typeface="Times New Roman"/>
                <a:cs typeface="Times New Roman"/>
              </a:rPr>
              <a:t>prefer</a:t>
            </a:r>
            <a:r>
              <a:rPr dirty="0" sz="1000" spc="5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6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gas</a:t>
            </a:r>
            <a:r>
              <a:rPr dirty="0" sz="1000" spc="55">
                <a:solidFill>
                  <a:srgbClr val="010202"/>
                </a:solidFill>
                <a:latin typeface="Times New Roman"/>
                <a:cs typeface="Times New Roman"/>
              </a:rPr>
              <a:t> </a:t>
            </a:r>
            <a:r>
              <a:rPr dirty="0" sz="1000">
                <a:solidFill>
                  <a:srgbClr val="010202"/>
                </a:solidFill>
                <a:latin typeface="Times New Roman"/>
                <a:cs typeface="Times New Roman"/>
              </a:rPr>
              <a:t>behaved</a:t>
            </a:r>
            <a:r>
              <a:rPr dirty="0" sz="1000" spc="60">
                <a:solidFill>
                  <a:srgbClr val="010202"/>
                </a:solidFill>
                <a:latin typeface="Times New Roman"/>
                <a:cs typeface="Times New Roman"/>
              </a:rPr>
              <a:t> </a:t>
            </a:r>
            <a:r>
              <a:rPr dirty="0" sz="1000">
                <a:solidFill>
                  <a:srgbClr val="010202"/>
                </a:solidFill>
                <a:latin typeface="Times New Roman"/>
                <a:cs typeface="Times New Roman"/>
              </a:rPr>
              <a:t>ideally</a:t>
            </a:r>
            <a:r>
              <a:rPr dirty="0" sz="1000" spc="55">
                <a:solidFill>
                  <a:srgbClr val="010202"/>
                </a:solidFill>
                <a:latin typeface="Times New Roman"/>
                <a:cs typeface="Times New Roman"/>
              </a:rPr>
              <a:t> </a:t>
            </a:r>
            <a:r>
              <a:rPr dirty="0" sz="1000">
                <a:solidFill>
                  <a:srgbClr val="010202"/>
                </a:solidFill>
                <a:latin typeface="Times New Roman"/>
                <a:cs typeface="Times New Roman"/>
              </a:rPr>
              <a:t>or</a:t>
            </a:r>
            <a:r>
              <a:rPr dirty="0" sz="1000" spc="55">
                <a:solidFill>
                  <a:srgbClr val="010202"/>
                </a:solidFill>
                <a:latin typeface="Times New Roman"/>
                <a:cs typeface="Times New Roman"/>
              </a:rPr>
              <a:t> </a:t>
            </a:r>
            <a:r>
              <a:rPr dirty="0" sz="1000">
                <a:solidFill>
                  <a:srgbClr val="010202"/>
                </a:solidFill>
                <a:latin typeface="Times New Roman"/>
                <a:cs typeface="Times New Roman"/>
              </a:rPr>
              <a:t>as</a:t>
            </a:r>
            <a:r>
              <a:rPr dirty="0" sz="1000" spc="60">
                <a:solidFill>
                  <a:srgbClr val="010202"/>
                </a:solidFill>
                <a:latin typeface="Times New Roman"/>
                <a:cs typeface="Times New Roman"/>
              </a:rPr>
              <a:t> </a:t>
            </a:r>
            <a:r>
              <a:rPr dirty="0" sz="1000">
                <a:solidFill>
                  <a:srgbClr val="010202"/>
                </a:solidFill>
                <a:latin typeface="Times New Roman"/>
                <a:cs typeface="Times New Roman"/>
              </a:rPr>
              <a:t>a</a:t>
            </a:r>
            <a:r>
              <a:rPr dirty="0" sz="1000" spc="55">
                <a:solidFill>
                  <a:srgbClr val="010202"/>
                </a:solidFill>
                <a:latin typeface="Times New Roman"/>
                <a:cs typeface="Times New Roman"/>
              </a:rPr>
              <a:t> </a:t>
            </a:r>
            <a:r>
              <a:rPr dirty="0" sz="1000">
                <a:solidFill>
                  <a:srgbClr val="010202"/>
                </a:solidFill>
                <a:latin typeface="Times New Roman"/>
                <a:cs typeface="Times New Roman"/>
              </a:rPr>
              <a:t>van</a:t>
            </a:r>
            <a:r>
              <a:rPr dirty="0" sz="1000" spc="55">
                <a:solidFill>
                  <a:srgbClr val="010202"/>
                </a:solidFill>
                <a:latin typeface="Times New Roman"/>
                <a:cs typeface="Times New Roman"/>
              </a:rPr>
              <a:t> </a:t>
            </a:r>
            <a:r>
              <a:rPr dirty="0" sz="1000">
                <a:solidFill>
                  <a:srgbClr val="010202"/>
                </a:solidFill>
                <a:latin typeface="Times New Roman"/>
                <a:cs typeface="Times New Roman"/>
              </a:rPr>
              <a:t>der</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Waals</a:t>
            </a:r>
            <a:endParaRPr sz="1000">
              <a:latin typeface="Times New Roman"/>
              <a:cs typeface="Times New Roman"/>
            </a:endParaRPr>
          </a:p>
          <a:p>
            <a:pPr marL="204470">
              <a:lnSpc>
                <a:spcPct val="100000"/>
              </a:lnSpc>
              <a:spcBef>
                <a:spcPts val="270"/>
              </a:spcBef>
            </a:pPr>
            <a:r>
              <a:rPr dirty="0" sz="1000">
                <a:solidFill>
                  <a:srgbClr val="010202"/>
                </a:solidFill>
                <a:latin typeface="Times New Roman"/>
                <a:cs typeface="Times New Roman"/>
              </a:rPr>
              <a:t>gas? The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constants for oxygen are </a:t>
            </a:r>
            <a:r>
              <a:rPr dirty="0" sz="1000" i="1">
                <a:solidFill>
                  <a:srgbClr val="010202"/>
                </a:solidFill>
                <a:latin typeface="Times New Roman"/>
                <a:cs typeface="Times New Roman"/>
              </a:rPr>
              <a:t>a</a:t>
            </a:r>
            <a:r>
              <a:rPr dirty="0" sz="1000">
                <a:solidFill>
                  <a:srgbClr val="010202"/>
                </a:solidFill>
                <a:latin typeface="Times New Roman"/>
                <a:cs typeface="Times New Roman"/>
              </a:rPr>
              <a:t>= 1.36 </a:t>
            </a:r>
            <a:r>
              <a:rPr dirty="0" sz="1000" spc="-15">
                <a:solidFill>
                  <a:srgbClr val="010202"/>
                </a:solidFill>
                <a:latin typeface="Times New Roman"/>
                <a:cs typeface="Times New Roman"/>
              </a:rPr>
              <a:t>liters</a:t>
            </a:r>
            <a:r>
              <a:rPr dirty="0" baseline="33333" sz="1125" spc="-22">
                <a:solidFill>
                  <a:srgbClr val="010202"/>
                </a:solidFill>
                <a:latin typeface="Times New Roman"/>
                <a:cs typeface="Times New Roman"/>
              </a:rPr>
              <a:t>2</a:t>
            </a:r>
            <a:r>
              <a:rPr dirty="0" sz="1000" spc="-15">
                <a:solidFill>
                  <a:srgbClr val="010202"/>
                </a:solidFill>
                <a:latin typeface="Times New Roman"/>
                <a:cs typeface="Times New Roman"/>
              </a:rPr>
              <a:t>·atm·mole </a:t>
            </a:r>
            <a:r>
              <a:rPr dirty="0" baseline="33333" sz="1125" spc="15">
                <a:solidFill>
                  <a:srgbClr val="010202"/>
                </a:solidFill>
                <a:latin typeface="Times New Roman"/>
                <a:cs typeface="Times New Roman"/>
              </a:rPr>
              <a:t>2</a:t>
            </a:r>
            <a:r>
              <a:rPr dirty="0" baseline="33333" sz="1125" spc="89">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algn="just" marL="201930">
              <a:lnSpc>
                <a:spcPct val="100000"/>
              </a:lnSpc>
            </a:pP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0.0318</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liter/mole.</a:t>
            </a:r>
            <a:endParaRPr sz="1000">
              <a:latin typeface="Times New Roman"/>
              <a:cs typeface="Times New Roman"/>
            </a:endParaRPr>
          </a:p>
          <a:p>
            <a:pPr algn="just" lvl="1" marL="201295" indent="-127000">
              <a:lnSpc>
                <a:spcPct val="100000"/>
              </a:lnSpc>
              <a:spcBef>
                <a:spcPts val="270"/>
              </a:spcBef>
              <a:buFont typeface="Times New Roman"/>
              <a:buAutoNum type="arabicPeriod" startAt="4"/>
              <a:tabLst>
                <a:tab pos="267970" algn="l"/>
              </a:tabLst>
            </a:pPr>
            <a:r>
              <a:rPr dirty="0" sz="1000">
                <a:solidFill>
                  <a:srgbClr val="010202"/>
                </a:solidFill>
                <a:latin typeface="Times New Roman"/>
                <a:cs typeface="Times New Roman"/>
              </a:rPr>
              <a:t>The virial equation of state for </a:t>
            </a:r>
            <a:r>
              <a:rPr dirty="0" sz="1000" i="1">
                <a:solidFill>
                  <a:srgbClr val="010202"/>
                </a:solidFill>
                <a:latin typeface="Times New Roman"/>
                <a:cs typeface="Times New Roman"/>
              </a:rPr>
              <a:t>n</a:t>
            </a:r>
            <a:r>
              <a:rPr dirty="0" sz="1000">
                <a:solidFill>
                  <a:srgbClr val="010202"/>
                </a:solidFill>
                <a:latin typeface="Times New Roman"/>
                <a:cs typeface="Times New Roman"/>
              </a:rPr>
              <a:t>-butane at 460 </a:t>
            </a:r>
            <a:r>
              <a:rPr dirty="0" sz="1000" spc="-5">
                <a:solidFill>
                  <a:srgbClr val="010202"/>
                </a:solidFill>
                <a:latin typeface="Times New Roman"/>
                <a:cs typeface="Times New Roman"/>
              </a:rPr>
              <a:t>K </a:t>
            </a:r>
            <a:r>
              <a:rPr dirty="0" sz="1000">
                <a:solidFill>
                  <a:srgbClr val="010202"/>
                </a:solidFill>
                <a:latin typeface="Times New Roman"/>
                <a:cs typeface="Times New Roman"/>
              </a:rPr>
              <a:t>is </a:t>
            </a:r>
            <a:r>
              <a:rPr dirty="0" sz="1000" spc="-5" i="1">
                <a:solidFill>
                  <a:srgbClr val="010202"/>
                </a:solidFill>
                <a:latin typeface="Times New Roman"/>
                <a:cs typeface="Times New Roman"/>
              </a:rPr>
              <a:t>Z</a:t>
            </a:r>
            <a:r>
              <a:rPr dirty="0" sz="1000" spc="-5">
                <a:solidFill>
                  <a:srgbClr val="010202"/>
                </a:solidFill>
                <a:latin typeface="Times New Roman"/>
                <a:cs typeface="Times New Roman"/>
              </a:rPr>
              <a:t>=1+</a:t>
            </a:r>
            <a:r>
              <a:rPr dirty="0" sz="1000" spc="-5" i="1">
                <a:solidFill>
                  <a:srgbClr val="010202"/>
                </a:solidFill>
                <a:latin typeface="Times New Roman"/>
                <a:cs typeface="Times New Roman"/>
              </a:rPr>
              <a:t>A/V</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B/V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in which</a:t>
            </a:r>
            <a:r>
              <a:rPr dirty="0" sz="1000" spc="185">
                <a:solidFill>
                  <a:srgbClr val="010202"/>
                </a:solidFill>
                <a:latin typeface="Times New Roman"/>
                <a:cs typeface="Times New Roman"/>
              </a:rPr>
              <a:t> </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=–265</a:t>
            </a:r>
            <a:endParaRPr sz="1000">
              <a:latin typeface="Times New Roman"/>
              <a:cs typeface="Times New Roman"/>
            </a:endParaRPr>
          </a:p>
          <a:p>
            <a:pPr marL="202565" marR="57785" indent="-1270">
              <a:lnSpc>
                <a:spcPct val="100000"/>
              </a:lnSpc>
              <a:spcBef>
                <a:spcPts val="270"/>
              </a:spcBef>
            </a:pPr>
            <a:r>
              <a:rPr dirty="0" sz="1000" spc="-10">
                <a:solidFill>
                  <a:srgbClr val="010202"/>
                </a:solidFill>
                <a:latin typeface="Times New Roman"/>
                <a:cs typeface="Times New Roman"/>
              </a:rPr>
              <a:t>cm</a:t>
            </a:r>
            <a:r>
              <a:rPr dirty="0" baseline="33333" sz="1125" spc="-15">
                <a:solidFill>
                  <a:srgbClr val="010202"/>
                </a:solidFill>
                <a:latin typeface="Times New Roman"/>
                <a:cs typeface="Times New Roman"/>
              </a:rPr>
              <a:t>3</a:t>
            </a:r>
            <a:r>
              <a:rPr dirty="0" sz="1000" spc="-10">
                <a:solidFill>
                  <a:srgbClr val="010202"/>
                </a:solidFill>
                <a:latin typeface="Times New Roman"/>
                <a:cs typeface="Times New Roman"/>
              </a:rPr>
              <a:t>/g·mole </a:t>
            </a:r>
            <a:r>
              <a:rPr dirty="0" sz="1000">
                <a:solidFill>
                  <a:srgbClr val="010202"/>
                </a:solidFill>
                <a:latin typeface="Times New Roman"/>
                <a:cs typeface="Times New Roman"/>
              </a:rPr>
              <a:t>and </a:t>
            </a:r>
            <a:r>
              <a:rPr dirty="0" sz="1000" i="1">
                <a:solidFill>
                  <a:srgbClr val="010202"/>
                </a:solidFill>
                <a:latin typeface="Times New Roman"/>
                <a:cs typeface="Times New Roman"/>
              </a:rPr>
              <a:t>B=</a:t>
            </a:r>
            <a:r>
              <a:rPr dirty="0" sz="1000">
                <a:solidFill>
                  <a:srgbClr val="010202"/>
                </a:solidFill>
                <a:latin typeface="Times New Roman"/>
                <a:cs typeface="Times New Roman"/>
              </a:rPr>
              <a:t>30,250 </a:t>
            </a:r>
            <a:r>
              <a:rPr dirty="0" sz="1000" spc="-10">
                <a:solidFill>
                  <a:srgbClr val="010202"/>
                </a:solidFill>
                <a:latin typeface="Times New Roman"/>
                <a:cs typeface="Times New Roman"/>
              </a:rPr>
              <a:t>cm</a:t>
            </a:r>
            <a:r>
              <a:rPr dirty="0" baseline="33333" sz="1125" spc="-15">
                <a:solidFill>
                  <a:srgbClr val="010202"/>
                </a:solidFill>
                <a:latin typeface="Times New Roman"/>
                <a:cs typeface="Times New Roman"/>
              </a:rPr>
              <a:t>6</a:t>
            </a:r>
            <a:r>
              <a:rPr dirty="0" sz="1000" spc="-10">
                <a:solidFill>
                  <a:srgbClr val="010202"/>
                </a:solidFill>
                <a:latin typeface="Times New Roman"/>
                <a:cs typeface="Times New Roman"/>
              </a:rPr>
              <a:t>/g·mole</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Calculate the work required to reversibly  compress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t>
            </a:r>
            <a:r>
              <a:rPr dirty="0" sz="1000" spc="-5" i="1">
                <a:solidFill>
                  <a:srgbClr val="010202"/>
                </a:solidFill>
                <a:latin typeface="Times New Roman"/>
                <a:cs typeface="Times New Roman"/>
              </a:rPr>
              <a:t>n</a:t>
            </a:r>
            <a:r>
              <a:rPr dirty="0" sz="1000" spc="-5">
                <a:solidFill>
                  <a:srgbClr val="010202"/>
                </a:solidFill>
                <a:latin typeface="Times New Roman"/>
                <a:cs typeface="Times New Roman"/>
              </a:rPr>
              <a:t>-butane from 50 to 100 atm at 460</a:t>
            </a:r>
            <a:r>
              <a:rPr dirty="0" sz="1000" spc="-20">
                <a:solidFill>
                  <a:srgbClr val="010202"/>
                </a:solidFill>
                <a:latin typeface="Times New Roman"/>
                <a:cs typeface="Times New Roman"/>
              </a:rPr>
              <a:t> </a:t>
            </a:r>
            <a:r>
              <a:rPr dirty="0" sz="1000" spc="-10">
                <a:solidFill>
                  <a:srgbClr val="010202"/>
                </a:solidFill>
                <a:latin typeface="Times New Roman"/>
                <a:cs typeface="Times New Roman"/>
              </a:rPr>
              <a:t>K.</a:t>
            </a:r>
            <a:endParaRPr sz="1000">
              <a:latin typeface="Times New Roman"/>
              <a:cs typeface="Times New Roman"/>
            </a:endParaRPr>
          </a:p>
          <a:p>
            <a:pPr algn="just" lvl="1" marL="266065" indent="-191135">
              <a:lnSpc>
                <a:spcPct val="100000"/>
              </a:lnSpc>
              <a:buFont typeface="Times New Roman"/>
              <a:buAutoNum type="arabicPeriod" startAt="5"/>
              <a:tabLst>
                <a:tab pos="266700" algn="l"/>
              </a:tabLst>
            </a:pPr>
            <a:r>
              <a:rPr dirty="0" sz="1000" spc="-5">
                <a:solidFill>
                  <a:srgbClr val="010202"/>
                </a:solidFill>
                <a:latin typeface="Times New Roman"/>
                <a:cs typeface="Times New Roman"/>
              </a:rPr>
              <a:t>For sulfur dioxide,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=430.7 K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=77.8 atm.</a:t>
            </a:r>
            <a:r>
              <a:rPr dirty="0" sz="1000">
                <a:solidFill>
                  <a:srgbClr val="010202"/>
                </a:solidFill>
                <a:latin typeface="Times New Roman"/>
                <a:cs typeface="Times New Roman"/>
              </a:rPr>
              <a:t> </a:t>
            </a:r>
            <a:r>
              <a:rPr dirty="0" sz="1000" spc="-5">
                <a:solidFill>
                  <a:srgbClr val="010202"/>
                </a:solidFill>
                <a:latin typeface="Times New Roman"/>
                <a:cs typeface="Times New Roman"/>
              </a:rPr>
              <a:t>Calculate</a:t>
            </a:r>
            <a:endParaRPr sz="1000">
              <a:latin typeface="Times New Roman"/>
              <a:cs typeface="Times New Roman"/>
            </a:endParaRPr>
          </a:p>
          <a:p>
            <a:pPr marL="166370" marR="2024380" indent="-635">
              <a:lnSpc>
                <a:spcPct val="100000"/>
              </a:lnSpc>
              <a:spcBef>
                <a:spcPts val="1170"/>
              </a:spcBef>
            </a:pPr>
            <a:r>
              <a:rPr dirty="0" sz="1000">
                <a:solidFill>
                  <a:srgbClr val="010202"/>
                </a:solidFill>
                <a:latin typeface="Times New Roman"/>
                <a:cs typeface="Times New Roman"/>
              </a:rPr>
              <a:t>a </a:t>
            </a:r>
            <a:r>
              <a:rPr dirty="0" sz="1000" spc="-5">
                <a:solidFill>
                  <a:srgbClr val="010202"/>
                </a:solidFill>
                <a:latin typeface="Times New Roman"/>
                <a:cs typeface="Times New Roman"/>
              </a:rPr>
              <a:t>The critical 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constants for the gas  </a:t>
            </a:r>
            <a:r>
              <a:rPr dirty="0" sz="1000">
                <a:solidFill>
                  <a:srgbClr val="010202"/>
                </a:solidFill>
                <a:latin typeface="Times New Roman"/>
                <a:cs typeface="Times New Roman"/>
              </a:rPr>
              <a:t>b </a:t>
            </a:r>
            <a:r>
              <a:rPr dirty="0" sz="1000" spc="-5">
                <a:solidFill>
                  <a:srgbClr val="010202"/>
                </a:solidFill>
                <a:latin typeface="Times New Roman"/>
                <a:cs typeface="Times New Roman"/>
              </a:rPr>
              <a:t>The critical volume of van der </a:t>
            </a:r>
            <a:r>
              <a:rPr dirty="0" sz="1000" spc="-20">
                <a:solidFill>
                  <a:srgbClr val="010202"/>
                </a:solidFill>
                <a:latin typeface="Times New Roman"/>
                <a:cs typeface="Times New Roman"/>
              </a:rPr>
              <a:t>Waals</a:t>
            </a:r>
            <a:r>
              <a:rPr dirty="0" sz="1000" spc="-40">
                <a:solidFill>
                  <a:srgbClr val="010202"/>
                </a:solidFill>
                <a:latin typeface="Times New Roman"/>
                <a:cs typeface="Times New Roman"/>
              </a:rPr>
              <a:t> </a:t>
            </a:r>
            <a:r>
              <a:rPr dirty="0" sz="1000">
                <a:solidFill>
                  <a:srgbClr val="010202"/>
                </a:solidFill>
                <a:latin typeface="Times New Roman"/>
                <a:cs typeface="Times New Roman"/>
              </a:rPr>
              <a:t>SO</a:t>
            </a:r>
            <a:r>
              <a:rPr dirty="0" baseline="-33333" sz="1125">
                <a:solidFill>
                  <a:srgbClr val="010202"/>
                </a:solidFill>
                <a:latin typeface="Times New Roman"/>
                <a:cs typeface="Times New Roman"/>
              </a:rPr>
              <a:t>2</a:t>
            </a:r>
            <a:endParaRPr baseline="-33333" sz="1125">
              <a:latin typeface="Times New Roman"/>
              <a:cs typeface="Times New Roman"/>
            </a:endParaRPr>
          </a:p>
          <a:p>
            <a:pPr marL="166370">
              <a:lnSpc>
                <a:spcPts val="950"/>
              </a:lnSpc>
              <a:spcBef>
                <a:spcPts val="645"/>
              </a:spcBef>
            </a:pPr>
            <a:r>
              <a:rPr dirty="0" sz="1000">
                <a:solidFill>
                  <a:srgbClr val="010202"/>
                </a:solidFill>
                <a:latin typeface="Times New Roman"/>
                <a:cs typeface="Times New Roman"/>
              </a:rPr>
              <a:t>c</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exerted</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100">
                <a:solidFill>
                  <a:srgbClr val="010202"/>
                </a:solidFill>
                <a:latin typeface="Times New Roman"/>
                <a:cs typeface="Times New Roman"/>
              </a:rPr>
              <a:t> </a:t>
            </a:r>
            <a:r>
              <a:rPr dirty="0" sz="1000">
                <a:solidFill>
                  <a:srgbClr val="010202"/>
                </a:solidFill>
                <a:latin typeface="Times New Roman"/>
                <a:cs typeface="Times New Roman"/>
              </a:rPr>
              <a:t>1</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mole</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SO </a:t>
            </a:r>
            <a:r>
              <a:rPr dirty="0" sz="1000">
                <a:solidFill>
                  <a:srgbClr val="010202"/>
                </a:solidFill>
                <a:latin typeface="Times New Roman"/>
                <a:cs typeface="Times New Roman"/>
              </a:rPr>
              <a:t>occupying</a:t>
            </a:r>
            <a:r>
              <a:rPr dirty="0" sz="1000" spc="105">
                <a:solidFill>
                  <a:srgbClr val="010202"/>
                </a:solidFill>
                <a:latin typeface="Times New Roman"/>
                <a:cs typeface="Times New Roman"/>
              </a:rPr>
              <a:t> </a:t>
            </a:r>
            <a:r>
              <a:rPr dirty="0" sz="1000">
                <a:solidFill>
                  <a:srgbClr val="010202"/>
                </a:solidFill>
                <a:latin typeface="Times New Roman"/>
                <a:cs typeface="Times New Roman"/>
              </a:rPr>
              <a:t>a</a:t>
            </a:r>
            <a:r>
              <a:rPr dirty="0" sz="1000" spc="100">
                <a:solidFill>
                  <a:srgbClr val="010202"/>
                </a:solidFill>
                <a:latin typeface="Times New Roman"/>
                <a:cs typeface="Times New Roman"/>
              </a:rPr>
              <a:t> </a:t>
            </a:r>
            <a:r>
              <a:rPr dirty="0" sz="1000">
                <a:solidFill>
                  <a:srgbClr val="010202"/>
                </a:solidFill>
                <a:latin typeface="Times New Roman"/>
                <a:cs typeface="Times New Roman"/>
              </a:rPr>
              <a:t>volume</a:t>
            </a:r>
            <a:r>
              <a:rPr dirty="0" sz="1000" spc="10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0">
                <a:solidFill>
                  <a:srgbClr val="010202"/>
                </a:solidFill>
                <a:latin typeface="Times New Roman"/>
                <a:cs typeface="Times New Roman"/>
              </a:rPr>
              <a:t> </a:t>
            </a:r>
            <a:r>
              <a:rPr dirty="0" sz="1000">
                <a:solidFill>
                  <a:srgbClr val="010202"/>
                </a:solidFill>
                <a:latin typeface="Times New Roman"/>
                <a:cs typeface="Times New Roman"/>
              </a:rPr>
              <a:t>500</a:t>
            </a:r>
            <a:r>
              <a:rPr dirty="0" sz="1000" spc="105">
                <a:solidFill>
                  <a:srgbClr val="010202"/>
                </a:solidFill>
                <a:latin typeface="Times New Roman"/>
                <a:cs typeface="Times New Roman"/>
              </a:rPr>
              <a:t> </a:t>
            </a:r>
            <a:r>
              <a:rPr dirty="0" sz="1000">
                <a:solidFill>
                  <a:srgbClr val="010202"/>
                </a:solidFill>
                <a:latin typeface="Times New Roman"/>
                <a:cs typeface="Times New Roman"/>
              </a:rPr>
              <a:t>cm</a:t>
            </a:r>
            <a:r>
              <a:rPr dirty="0" baseline="33333" sz="1125">
                <a:solidFill>
                  <a:srgbClr val="010202"/>
                </a:solidFill>
                <a:latin typeface="Times New Roman"/>
                <a:cs typeface="Times New Roman"/>
              </a:rPr>
              <a:t>3</a:t>
            </a:r>
            <a:r>
              <a:rPr dirty="0" baseline="33333" sz="1125" spc="247">
                <a:solidFill>
                  <a:srgbClr val="010202"/>
                </a:solidFill>
                <a:latin typeface="Times New Roman"/>
                <a:cs typeface="Times New Roman"/>
              </a:rPr>
              <a:t> </a:t>
            </a:r>
            <a:r>
              <a:rPr dirty="0" sz="1000">
                <a:solidFill>
                  <a:srgbClr val="010202"/>
                </a:solidFill>
                <a:latin typeface="Times New Roman"/>
                <a:cs typeface="Times New Roman"/>
              </a:rPr>
              <a:t>at</a:t>
            </a:r>
            <a:r>
              <a:rPr dirty="0" sz="1000" spc="100">
                <a:solidFill>
                  <a:srgbClr val="010202"/>
                </a:solidFill>
                <a:latin typeface="Times New Roman"/>
                <a:cs typeface="Times New Roman"/>
              </a:rPr>
              <a:t> </a:t>
            </a:r>
            <a:r>
              <a:rPr dirty="0" sz="1000">
                <a:solidFill>
                  <a:srgbClr val="010202"/>
                </a:solidFill>
                <a:latin typeface="Times New Roman"/>
                <a:cs typeface="Times New Roman"/>
              </a:rPr>
              <a:t>500</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a:p>
            <a:pPr algn="ctr" marR="46990">
              <a:lnSpc>
                <a:spcPts val="635"/>
              </a:lnSpc>
            </a:pPr>
            <a:r>
              <a:rPr dirty="0" sz="750" spc="10">
                <a:solidFill>
                  <a:srgbClr val="010202"/>
                </a:solidFill>
                <a:latin typeface="Times New Roman"/>
                <a:cs typeface="Times New Roman"/>
              </a:rPr>
              <a:t>2</a:t>
            </a:r>
            <a:endParaRPr sz="750">
              <a:latin typeface="Times New Roman"/>
              <a:cs typeface="Times New Roman"/>
            </a:endParaRPr>
          </a:p>
          <a:p>
            <a:pPr marL="292735" marR="59055" indent="635">
              <a:lnSpc>
                <a:spcPts val="1200"/>
              </a:lnSpc>
              <a:spcBef>
                <a:spcPts val="25"/>
              </a:spcBef>
            </a:pPr>
            <a:r>
              <a:rPr dirty="0" sz="1000" spc="-5">
                <a:solidFill>
                  <a:srgbClr val="010202"/>
                </a:solidFill>
                <a:latin typeface="Times New Roman"/>
                <a:cs typeface="Times New Roman"/>
              </a:rPr>
              <a:t>Compare this with the pressure which would be exerted by an ideal gas occupying  the same molar volume at the same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a:p>
            <a:pPr algn="just" lvl="1" marL="201930" marR="57150" indent="-128270">
              <a:lnSpc>
                <a:spcPct val="100000"/>
              </a:lnSpc>
              <a:spcBef>
                <a:spcPts val="760"/>
              </a:spcBef>
              <a:buFont typeface="Times New Roman"/>
              <a:buAutoNum type="arabicPeriod" startAt="6"/>
              <a:tabLst>
                <a:tab pos="299085" algn="l"/>
              </a:tabLst>
            </a:pPr>
            <a:r>
              <a:rPr dirty="0" sz="1000">
                <a:solidFill>
                  <a:srgbClr val="010202"/>
                </a:solidFill>
                <a:latin typeface="Times New Roman"/>
                <a:cs typeface="Times New Roman"/>
              </a:rPr>
              <a:t>One hundred moles of hydrogen gas at 298 </a:t>
            </a:r>
            <a:r>
              <a:rPr dirty="0" sz="1000" spc="-5">
                <a:solidFill>
                  <a:srgbClr val="010202"/>
                </a:solidFill>
                <a:latin typeface="Times New Roman"/>
                <a:cs typeface="Times New Roman"/>
              </a:rPr>
              <a:t>K </a:t>
            </a:r>
            <a:r>
              <a:rPr dirty="0" sz="1000">
                <a:solidFill>
                  <a:srgbClr val="010202"/>
                </a:solidFill>
                <a:latin typeface="Times New Roman"/>
                <a:cs typeface="Times New Roman"/>
              </a:rPr>
              <a:t>are reversibly and isothermally  </a:t>
            </a:r>
            <a:r>
              <a:rPr dirty="0" sz="1000" spc="-5">
                <a:solidFill>
                  <a:srgbClr val="010202"/>
                </a:solidFill>
                <a:latin typeface="Times New Roman"/>
                <a:cs typeface="Times New Roman"/>
              </a:rPr>
              <a:t>compressed from 30 to 10 liters. The 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constants for hydrogen</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a:p>
            <a:pPr algn="just" marL="201295" indent="1905">
              <a:lnSpc>
                <a:spcPct val="100000"/>
              </a:lnSpc>
              <a:spcBef>
                <a:spcPts val="270"/>
              </a:spcBef>
            </a:pP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0.2461 </a:t>
            </a:r>
            <a:r>
              <a:rPr dirty="0" sz="1000" spc="-10">
                <a:solidFill>
                  <a:srgbClr val="010202"/>
                </a:solidFill>
                <a:latin typeface="Times New Roman"/>
                <a:cs typeface="Times New Roman"/>
              </a:rPr>
              <a:t>liters</a:t>
            </a:r>
            <a:r>
              <a:rPr dirty="0" baseline="33333" sz="1125" spc="-15">
                <a:solidFill>
                  <a:srgbClr val="010202"/>
                </a:solidFill>
                <a:latin typeface="Times New Roman"/>
                <a:cs typeface="Times New Roman"/>
              </a:rPr>
              <a:t>2</a:t>
            </a:r>
            <a:r>
              <a:rPr dirty="0" sz="1000" spc="-10">
                <a:solidFill>
                  <a:srgbClr val="010202"/>
                </a:solidFill>
                <a:latin typeface="Times New Roman"/>
                <a:cs typeface="Times New Roman"/>
              </a:rPr>
              <a:t>·atm </a:t>
            </a:r>
            <a:r>
              <a:rPr dirty="0" sz="1000" spc="10">
                <a:solidFill>
                  <a:srgbClr val="010202"/>
                </a:solidFill>
                <a:latin typeface="Times New Roman"/>
                <a:cs typeface="Times New Roman"/>
              </a:rPr>
              <a:t>mole</a:t>
            </a:r>
            <a:r>
              <a:rPr dirty="0" baseline="33333" sz="1125" spc="15">
                <a:solidFill>
                  <a:srgbClr val="010202"/>
                </a:solidFill>
                <a:latin typeface="Times New Roman"/>
                <a:cs typeface="Times New Roman"/>
              </a:rPr>
              <a:t>–2 </a:t>
            </a:r>
            <a:r>
              <a:rPr dirty="0" sz="1000">
                <a:solidFill>
                  <a:srgbClr val="010202"/>
                </a:solidFill>
                <a:latin typeface="Times New Roman"/>
                <a:cs typeface="Times New Roman"/>
              </a:rPr>
              <a:t>and </a:t>
            </a:r>
            <a:r>
              <a:rPr dirty="0" sz="1000" i="1">
                <a:solidFill>
                  <a:srgbClr val="010202"/>
                </a:solidFill>
                <a:latin typeface="Times New Roman"/>
                <a:cs typeface="Times New Roman"/>
              </a:rPr>
              <a:t>b=</a:t>
            </a:r>
            <a:r>
              <a:rPr dirty="0" sz="1000">
                <a:solidFill>
                  <a:srgbClr val="010202"/>
                </a:solidFill>
                <a:latin typeface="Times New Roman"/>
                <a:cs typeface="Times New Roman"/>
              </a:rPr>
              <a:t>0.02668 l/mole, and in the range of</a:t>
            </a:r>
            <a:r>
              <a:rPr dirty="0" sz="1000" spc="15">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a:p>
            <a:pPr algn="just" marL="201930" marR="55880" indent="-1270">
              <a:lnSpc>
                <a:spcPct val="100000"/>
              </a:lnSpc>
              <a:spcBef>
                <a:spcPts val="270"/>
              </a:spcBef>
            </a:pPr>
            <a:r>
              <a:rPr dirty="0" sz="1000">
                <a:solidFill>
                  <a:srgbClr val="010202"/>
                </a:solidFill>
                <a:latin typeface="Times New Roman"/>
                <a:cs typeface="Times New Roman"/>
              </a:rPr>
              <a:t>0–1500 atm, the virial equation for hydrogen is </a:t>
            </a:r>
            <a:r>
              <a:rPr dirty="0" sz="1000" i="1">
                <a:solidFill>
                  <a:srgbClr val="010202"/>
                </a:solidFill>
                <a:latin typeface="Times New Roman"/>
                <a:cs typeface="Times New Roman"/>
              </a:rPr>
              <a:t>PV=RT </a:t>
            </a:r>
            <a:r>
              <a:rPr dirty="0" sz="1000">
                <a:solidFill>
                  <a:srgbClr val="010202"/>
                </a:solidFill>
                <a:latin typeface="Times New Roman"/>
                <a:cs typeface="Times New Roman"/>
              </a:rPr>
              <a:t>(1+6.4× </a:t>
            </a:r>
            <a:r>
              <a:rPr dirty="0" sz="1000" spc="15">
                <a:solidFill>
                  <a:srgbClr val="010202"/>
                </a:solidFill>
                <a:latin typeface="Times New Roman"/>
                <a:cs typeface="Times New Roman"/>
              </a:rPr>
              <a:t>10</a:t>
            </a:r>
            <a:r>
              <a:rPr dirty="0" baseline="33333" sz="1125" spc="22">
                <a:solidFill>
                  <a:srgbClr val="010202"/>
                </a:solidFill>
                <a:latin typeface="Times New Roman"/>
                <a:cs typeface="Times New Roman"/>
              </a:rPr>
              <a:t>–4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Calculate the  </a:t>
            </a:r>
            <a:r>
              <a:rPr dirty="0" sz="1000">
                <a:solidFill>
                  <a:srgbClr val="010202"/>
                </a:solidFill>
                <a:latin typeface="Times New Roman"/>
                <a:cs typeface="Times New Roman"/>
              </a:rPr>
              <a:t>work that must be done on the system to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the required change in volume and  compare this with the values that would be calculated assuming that (1) hydrogen  </a:t>
            </a:r>
            <a:r>
              <a:rPr dirty="0" sz="1000" spc="-5">
                <a:solidFill>
                  <a:srgbClr val="010202"/>
                </a:solidFill>
                <a:latin typeface="Times New Roman"/>
                <a:cs typeface="Times New Roman"/>
              </a:rPr>
              <a:t>behaves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gas and (2) hydrogen behaves as an ideal</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gas.</a:t>
            </a:r>
            <a:endParaRPr sz="1000">
              <a:latin typeface="Times New Roman"/>
              <a:cs typeface="Times New Roman"/>
            </a:endParaRPr>
          </a:p>
          <a:p>
            <a:pPr algn="just" lvl="1" marL="267335" indent="-191135">
              <a:lnSpc>
                <a:spcPct val="100000"/>
              </a:lnSpc>
              <a:buFont typeface="Times New Roman"/>
              <a:buAutoNum type="arabicPeriod" startAt="7"/>
              <a:tabLst>
                <a:tab pos="267970" algn="l"/>
              </a:tabLst>
            </a:pPr>
            <a:r>
              <a:rPr dirty="0" sz="1000" spc="-5">
                <a:solidFill>
                  <a:srgbClr val="010202"/>
                </a:solidFill>
                <a:latin typeface="Times New Roman"/>
                <a:cs typeface="Times New Roman"/>
              </a:rPr>
              <a:t>Using the virial equation of state for hydrogen at 298 K given in Prob. 8.6,</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calculate</a:t>
            </a:r>
            <a:endParaRPr sz="1000">
              <a:latin typeface="Times New Roman"/>
              <a:cs typeface="Times New Roman"/>
            </a:endParaRPr>
          </a:p>
          <a:p>
            <a:pPr marL="287655" indent="-120014">
              <a:lnSpc>
                <a:spcPct val="100000"/>
              </a:lnSpc>
              <a:spcBef>
                <a:spcPts val="800"/>
              </a:spcBef>
              <a:buAutoNum type="alphaLcPeriod"/>
              <a:tabLst>
                <a:tab pos="288290" algn="l"/>
              </a:tabLst>
            </a:pPr>
            <a:r>
              <a:rPr dirty="0" sz="1000">
                <a:solidFill>
                  <a:srgbClr val="010202"/>
                </a:solidFill>
                <a:latin typeface="Times New Roman"/>
                <a:cs typeface="Times New Roman"/>
              </a:rPr>
              <a:t>The fugacity of hydrogen at 500 atm and 298</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a:p>
            <a:pPr marL="294640" indent="-127000">
              <a:lnSpc>
                <a:spcPct val="100000"/>
              </a:lnSpc>
              <a:buAutoNum type="alphaLcPeriod"/>
              <a:tabLst>
                <a:tab pos="295275" algn="l"/>
              </a:tabLst>
            </a:pPr>
            <a:r>
              <a:rPr dirty="0" sz="1000" spc="-5">
                <a:solidFill>
                  <a:srgbClr val="010202"/>
                </a:solidFill>
                <a:latin typeface="Times New Roman"/>
                <a:cs typeface="Times New Roman"/>
              </a:rPr>
              <a:t>The pressure at which the fugacity is twice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a:p>
            <a:pPr marL="294640" marR="55880" indent="-126364">
              <a:lnSpc>
                <a:spcPct val="100000"/>
              </a:lnSpc>
              <a:buAutoNum type="alphaLcPeriod"/>
              <a:tabLst>
                <a:tab pos="290195" algn="l"/>
              </a:tabLst>
            </a:pPr>
            <a:r>
              <a:rPr dirty="0" sz="1000">
                <a:solidFill>
                  <a:srgbClr val="010202"/>
                </a:solidFill>
                <a:latin typeface="Times New Roman"/>
                <a:cs typeface="Times New Roman"/>
              </a:rPr>
              <a:t>The change in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caused by a compression of 1 mole of hydrogen  at 298 </a:t>
            </a:r>
            <a:r>
              <a:rPr dirty="0" sz="1000" spc="-5">
                <a:solidFill>
                  <a:srgbClr val="010202"/>
                </a:solidFill>
                <a:latin typeface="Times New Roman"/>
                <a:cs typeface="Times New Roman"/>
              </a:rPr>
              <a:t>K </a:t>
            </a:r>
            <a:r>
              <a:rPr dirty="0" sz="1000">
                <a:solidFill>
                  <a:srgbClr val="010202"/>
                </a:solidFill>
                <a:latin typeface="Times New Roman"/>
                <a:cs typeface="Times New Roman"/>
              </a:rPr>
              <a:t>from 1 to 500</a:t>
            </a:r>
            <a:r>
              <a:rPr dirty="0" sz="1000" spc="-5">
                <a:solidFill>
                  <a:srgbClr val="010202"/>
                </a:solidFill>
                <a:latin typeface="Times New Roman"/>
                <a:cs typeface="Times New Roman"/>
              </a:rPr>
              <a:t> </a:t>
            </a:r>
            <a:r>
              <a:rPr dirty="0" sz="1000">
                <a:solidFill>
                  <a:srgbClr val="010202"/>
                </a:solidFill>
                <a:latin typeface="Times New Roman"/>
                <a:cs typeface="Times New Roman"/>
              </a:rPr>
              <a:t>atm</a:t>
            </a:r>
            <a:endParaRPr sz="1000">
              <a:latin typeface="Times New Roman"/>
              <a:cs typeface="Times New Roman"/>
            </a:endParaRPr>
          </a:p>
          <a:p>
            <a:pPr algn="ctr" marR="95250">
              <a:lnSpc>
                <a:spcPct val="100000"/>
              </a:lnSpc>
              <a:spcBef>
                <a:spcPts val="700"/>
              </a:spcBef>
            </a:pPr>
            <a:r>
              <a:rPr dirty="0" sz="1000" spc="-5">
                <a:solidFill>
                  <a:srgbClr val="010202"/>
                </a:solidFill>
                <a:latin typeface="Times New Roman"/>
                <a:cs typeface="Times New Roman"/>
              </a:rPr>
              <a:t>What is the magnitude of the contribution to (c) caused by the nonideality of</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hydrogen?</a:t>
            </a:r>
            <a:endParaRPr sz="10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38486" y="403223"/>
            <a:ext cx="1503680"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209</a:t>
            </a:r>
            <a:endParaRPr sz="1000">
              <a:latin typeface="Times New Roman"/>
              <a:cs typeface="Times New Roman"/>
            </a:endParaRPr>
          </a:p>
        </p:txBody>
      </p:sp>
      <p:sp>
        <p:nvSpPr>
          <p:cNvPr id="3" name="object 3"/>
          <p:cNvSpPr txBox="1"/>
          <p:nvPr/>
        </p:nvSpPr>
        <p:spPr>
          <a:xfrm>
            <a:off x="444500" y="709294"/>
            <a:ext cx="1224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which can be written</a:t>
            </a:r>
            <a:r>
              <a:rPr dirty="0" sz="1000" spc="-90">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4" name="object 4"/>
          <p:cNvSpPr/>
          <p:nvPr/>
        </p:nvSpPr>
        <p:spPr>
          <a:xfrm>
            <a:off x="1831975" y="1045844"/>
            <a:ext cx="1400175" cy="1619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52026" y="1353896"/>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6" name="object 6"/>
          <p:cNvSpPr/>
          <p:nvPr/>
        </p:nvSpPr>
        <p:spPr>
          <a:xfrm>
            <a:off x="1878304" y="1712074"/>
            <a:ext cx="1209675" cy="16192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31736" y="1689734"/>
            <a:ext cx="4600575" cy="2743200"/>
          </a:xfrm>
          <a:prstGeom prst="rect">
            <a:avLst/>
          </a:prstGeom>
        </p:spPr>
        <p:txBody>
          <a:bodyPr wrap="square" lIns="0" tIns="12700" rIns="0" bIns="0" rtlCol="0" vert="horz">
            <a:spAutoFit/>
          </a:bodyPr>
          <a:lstStyle/>
          <a:p>
            <a:pPr algn="r" marR="7620">
              <a:lnSpc>
                <a:spcPct val="100000"/>
              </a:lnSpc>
              <a:spcBef>
                <a:spcPts val="100"/>
              </a:spcBef>
            </a:pPr>
            <a:r>
              <a:rPr dirty="0" sz="1000">
                <a:solidFill>
                  <a:srgbClr val="010202"/>
                </a:solidFill>
                <a:latin typeface="Times New Roman"/>
                <a:cs typeface="Times New Roman"/>
              </a:rPr>
              <a:t>(8.4)</a:t>
            </a:r>
            <a:endParaRPr sz="1000">
              <a:latin typeface="Times New Roman"/>
              <a:cs typeface="Times New Roman"/>
            </a:endParaRPr>
          </a:p>
          <a:p>
            <a:pPr>
              <a:lnSpc>
                <a:spcPct val="100000"/>
              </a:lnSpc>
            </a:pPr>
            <a:endParaRPr sz="1100">
              <a:latin typeface="Times New Roman"/>
              <a:cs typeface="Times New Roman"/>
            </a:endParaRPr>
          </a:p>
          <a:p>
            <a:pPr algn="just" marL="12700">
              <a:lnSpc>
                <a:spcPct val="100000"/>
              </a:lnSpc>
              <a:spcBef>
                <a:spcPts val="935"/>
              </a:spcBef>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b</a:t>
            </a:r>
            <a:r>
              <a:rPr dirty="0" sz="1000" spc="-5" i="1">
                <a:solidFill>
                  <a:srgbClr val="010202"/>
                </a:solidFill>
                <a:latin typeface="Symbol"/>
                <a:cs typeface="Symbol"/>
              </a:rPr>
              <a:t></a:t>
            </a:r>
            <a:r>
              <a:rPr dirty="0" sz="1000" spc="-5" i="1">
                <a:solidFill>
                  <a:srgbClr val="010202"/>
                </a:solidFill>
                <a:latin typeface="Times New Roman"/>
                <a:cs typeface="Times New Roman"/>
              </a:rPr>
              <a:t>=mRT </a:t>
            </a:r>
            <a:r>
              <a:rPr dirty="0" sz="1000" spc="-5">
                <a:solidFill>
                  <a:srgbClr val="010202"/>
                </a:solidFill>
                <a:latin typeface="Times New Roman"/>
                <a:cs typeface="Times New Roman"/>
              </a:rPr>
              <a:t>and has the dimensions of</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a:p>
            <a:pPr algn="just" marL="12700" marR="5080" indent="127000">
              <a:lnSpc>
                <a:spcPct val="100000"/>
              </a:lnSpc>
            </a:pPr>
            <a:r>
              <a:rPr dirty="0" sz="1000" spc="-5">
                <a:solidFill>
                  <a:srgbClr val="010202"/>
                </a:solidFill>
                <a:latin typeface="Times New Roman"/>
                <a:cs typeface="Times New Roman"/>
              </a:rPr>
              <a:t>Eq. (8.4) serves as the equation of state for the gases up to the pressures at which  </a:t>
            </a:r>
            <a:r>
              <a:rPr dirty="0" sz="1000">
                <a:solidFill>
                  <a:srgbClr val="010202"/>
                </a:solidFill>
                <a:latin typeface="Times New Roman"/>
                <a:cs typeface="Times New Roman"/>
              </a:rPr>
              <a:t>deviation from linear dependence of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on </a:t>
            </a:r>
            <a:r>
              <a:rPr dirty="0" sz="1000" i="1">
                <a:solidFill>
                  <a:srgbClr val="010202"/>
                </a:solidFill>
                <a:latin typeface="Times New Roman"/>
                <a:cs typeface="Times New Roman"/>
              </a:rPr>
              <a:t>P </a:t>
            </a:r>
            <a:r>
              <a:rPr dirty="0" sz="1000">
                <a:solidFill>
                  <a:srgbClr val="010202"/>
                </a:solidFill>
                <a:latin typeface="Times New Roman"/>
                <a:cs typeface="Times New Roman"/>
              </a:rPr>
              <a:t>begins. Comparison with Eq. (8.4)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the deviations from ideal </a:t>
            </a:r>
            <a:r>
              <a:rPr dirty="0" sz="1000" spc="-5">
                <a:solidFill>
                  <a:srgbClr val="010202"/>
                </a:solidFill>
                <a:latin typeface="Times New Roman"/>
                <a:cs typeface="Times New Roman"/>
              </a:rPr>
              <a:t>behavior, </a:t>
            </a:r>
            <a:r>
              <a:rPr dirty="0" sz="1000">
                <a:solidFill>
                  <a:srgbClr val="010202"/>
                </a:solidFill>
                <a:latin typeface="Times New Roman"/>
                <a:cs typeface="Times New Roman"/>
              </a:rPr>
              <a:t>in the initial range of pressure, can be dealt with by  </a:t>
            </a:r>
            <a:r>
              <a:rPr dirty="0" sz="1000" spc="-5">
                <a:solidFill>
                  <a:srgbClr val="010202"/>
                </a:solidFill>
                <a:latin typeface="Times New Roman"/>
                <a:cs typeface="Times New Roman"/>
              </a:rPr>
              <a:t>making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correction to the volume term in the equation of state for an ideal gas. The need  </a:t>
            </a:r>
            <a:r>
              <a:rPr dirty="0" sz="1000">
                <a:solidFill>
                  <a:srgbClr val="010202"/>
                </a:solidFill>
                <a:latin typeface="Times New Roman"/>
                <a:cs typeface="Times New Roman"/>
              </a:rPr>
              <a:t>for such a correction is reasonable in view of the fact that an ideal gas is a system </a:t>
            </a:r>
            <a:r>
              <a:rPr dirty="0" sz="1000" spc="-5">
                <a:solidFill>
                  <a:srgbClr val="010202"/>
                </a:solidFill>
                <a:latin typeface="Times New Roman"/>
                <a:cs typeface="Times New Roman"/>
              </a:rPr>
              <a:t>of  </a:t>
            </a:r>
            <a:r>
              <a:rPr dirty="0" sz="1000">
                <a:solidFill>
                  <a:srgbClr val="010202"/>
                </a:solidFill>
                <a:latin typeface="Times New Roman"/>
                <a:cs typeface="Times New Roman"/>
              </a:rPr>
              <a:t>noninteracting, volumeless particles, whereas the particles of real gases have small, but  nevertheless finite, volumes. Thus, in a real gas, the volume available to the movement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Avogadro’s </a:t>
            </a:r>
            <a:r>
              <a:rPr dirty="0" sz="1000" spc="-5">
                <a:solidFill>
                  <a:srgbClr val="010202"/>
                </a:solidFill>
                <a:latin typeface="Times New Roman"/>
                <a:cs typeface="Times New Roman"/>
              </a:rPr>
              <a:t>number of particles is less than the molar volume of the gas by an amount  </a:t>
            </a:r>
            <a:r>
              <a:rPr dirty="0" sz="1000">
                <a:solidFill>
                  <a:srgbClr val="010202"/>
                </a:solidFill>
                <a:latin typeface="Times New Roman"/>
                <a:cs typeface="Times New Roman"/>
              </a:rPr>
              <a:t>equal to the volume excluded by the particles themselves, and the ideal gas equation  </a:t>
            </a:r>
            <a:r>
              <a:rPr dirty="0" sz="1000" spc="-5">
                <a:solidFill>
                  <a:srgbClr val="010202"/>
                </a:solidFill>
                <a:latin typeface="Times New Roman"/>
                <a:cs typeface="Times New Roman"/>
              </a:rPr>
              <a:t>should be corrected for this </a:t>
            </a:r>
            <a:r>
              <a:rPr dirty="0" sz="1000" spc="-10">
                <a:solidFill>
                  <a:srgbClr val="010202"/>
                </a:solidFill>
                <a:latin typeface="Times New Roman"/>
                <a:cs typeface="Times New Roman"/>
              </a:rPr>
              <a:t>effect. </a:t>
            </a:r>
            <a:r>
              <a:rPr dirty="0" sz="1000" spc="-5">
                <a:solidFill>
                  <a:srgbClr val="010202"/>
                </a:solidFill>
                <a:latin typeface="Times New Roman"/>
                <a:cs typeface="Times New Roman"/>
              </a:rPr>
              <a:t>At first sight it might appear that the constant </a:t>
            </a:r>
            <a:r>
              <a:rPr dirty="0" sz="1000" spc="-5" i="1">
                <a:solidFill>
                  <a:srgbClr val="010202"/>
                </a:solidFill>
                <a:latin typeface="Times New Roman"/>
                <a:cs typeface="Times New Roman"/>
              </a:rPr>
              <a:t>b</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in Eq.  </a:t>
            </a:r>
            <a:r>
              <a:rPr dirty="0" sz="1000" spc="-5">
                <a:solidFill>
                  <a:srgbClr val="010202"/>
                </a:solidFill>
                <a:latin typeface="Times New Roman"/>
                <a:cs typeface="Times New Roman"/>
              </a:rPr>
              <a:t>(8.4) is the volume excluded by the particles, but inspection of Fig. 8.3 shows that, with  </a:t>
            </a:r>
            <a:r>
              <a:rPr dirty="0" sz="1000">
                <a:solidFill>
                  <a:srgbClr val="010202"/>
                </a:solidFill>
                <a:latin typeface="Times New Roman"/>
                <a:cs typeface="Times New Roman"/>
              </a:rPr>
              <a:t>the exception of hydrogen, </a:t>
            </a:r>
            <a:r>
              <a:rPr dirty="0" sz="1000" i="1">
                <a:solidFill>
                  <a:srgbClr val="010202"/>
                </a:solidFill>
                <a:latin typeface="Times New Roman"/>
                <a:cs typeface="Times New Roman"/>
              </a:rPr>
              <a:t>b</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a:solidFill>
                  <a:srgbClr val="010202"/>
                </a:solidFill>
                <a:latin typeface="Times New Roman"/>
                <a:cs typeface="Times New Roman"/>
              </a:rPr>
              <a:t>is a negative </a:t>
            </a:r>
            <a:r>
              <a:rPr dirty="0" sz="1000" spc="-10">
                <a:solidFill>
                  <a:srgbClr val="010202"/>
                </a:solidFill>
                <a:latin typeface="Times New Roman"/>
                <a:cs typeface="Times New Roman"/>
              </a:rPr>
              <a:t>quantity. </a:t>
            </a:r>
            <a:r>
              <a:rPr dirty="0" sz="1000">
                <a:solidFill>
                  <a:srgbClr val="010202"/>
                </a:solidFill>
                <a:latin typeface="Times New Roman"/>
                <a:cs typeface="Times New Roman"/>
              </a:rPr>
              <a:t>Thus the above interpretation of </a:t>
            </a:r>
            <a:r>
              <a:rPr dirty="0" sz="1000" i="1">
                <a:solidFill>
                  <a:srgbClr val="010202"/>
                </a:solidFill>
                <a:latin typeface="Times New Roman"/>
                <a:cs typeface="Times New Roman"/>
              </a:rPr>
              <a:t>b</a:t>
            </a:r>
            <a:r>
              <a:rPr dirty="0" sz="1000" i="1">
                <a:solidFill>
                  <a:srgbClr val="010202"/>
                </a:solidFill>
                <a:latin typeface="Symbol"/>
                <a:cs typeface="Symbol"/>
              </a:rPr>
              <a:t></a:t>
            </a:r>
            <a:r>
              <a:rPr dirty="0" sz="1000" i="1">
                <a:solidFill>
                  <a:srgbClr val="010202"/>
                </a:solidFill>
                <a:latin typeface="Times New Roman"/>
                <a:cs typeface="Times New Roman"/>
              </a:rPr>
              <a:t> </a:t>
            </a:r>
            <a:r>
              <a:rPr dirty="0" sz="1000" spc="-5">
                <a:solidFill>
                  <a:srgbClr val="010202"/>
                </a:solidFill>
                <a:latin typeface="Times New Roman"/>
                <a:cs typeface="Times New Roman"/>
              </a:rPr>
              <a:t>is  incorrect, and Eq. (8.4)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purely empirical equation which can be made to describe the  behavior of real gases over </a:t>
            </a:r>
            <a:r>
              <a:rPr dirty="0" sz="1000">
                <a:solidFill>
                  <a:srgbClr val="010202"/>
                </a:solidFill>
                <a:latin typeface="Times New Roman"/>
                <a:cs typeface="Times New Roman"/>
              </a:rPr>
              <a:t>a </a:t>
            </a:r>
            <a:r>
              <a:rPr dirty="0" sz="1000" spc="-5">
                <a:solidFill>
                  <a:srgbClr val="010202"/>
                </a:solidFill>
                <a:latin typeface="Times New Roman"/>
                <a:cs typeface="Times New Roman"/>
              </a:rPr>
              <a:t>narrow range of low pressures in the vicinity 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0°C.</a:t>
            </a:r>
            <a:endParaRPr sz="1000">
              <a:latin typeface="Times New Roman"/>
              <a:cs typeface="Times New Roman"/>
            </a:endParaRPr>
          </a:p>
        </p:txBody>
      </p:sp>
      <p:sp>
        <p:nvSpPr>
          <p:cNvPr id="8" name="object 8"/>
          <p:cNvSpPr txBox="1"/>
          <p:nvPr/>
        </p:nvSpPr>
        <p:spPr>
          <a:xfrm>
            <a:off x="815324" y="7421244"/>
            <a:ext cx="3966210" cy="317500"/>
          </a:xfrm>
          <a:prstGeom prst="rect">
            <a:avLst/>
          </a:prstGeom>
        </p:spPr>
        <p:txBody>
          <a:bodyPr wrap="square" lIns="0" tIns="27940" rIns="0" bIns="0" rtlCol="0" vert="horz">
            <a:spAutoFit/>
          </a:bodyPr>
          <a:lstStyle/>
          <a:p>
            <a:pPr marL="469900" marR="5080" indent="-457200">
              <a:lnSpc>
                <a:spcPts val="1100"/>
              </a:lnSpc>
              <a:spcBef>
                <a:spcPts val="22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8.3 </a:t>
            </a:r>
            <a:r>
              <a:rPr dirty="0" sz="1000">
                <a:solidFill>
                  <a:srgbClr val="010202"/>
                </a:solidFill>
                <a:latin typeface="Times New Roman"/>
                <a:cs typeface="Times New Roman"/>
              </a:rPr>
              <a:t>The variations, with pressure, of the compressibility factors  of several gases at</a:t>
            </a:r>
            <a:r>
              <a:rPr dirty="0" sz="1000" spc="-114">
                <a:solidFill>
                  <a:srgbClr val="010202"/>
                </a:solidFill>
                <a:latin typeface="Times New Roman"/>
                <a:cs typeface="Times New Roman"/>
              </a:rPr>
              <a:t> </a:t>
            </a:r>
            <a:r>
              <a:rPr dirty="0" sz="1000">
                <a:solidFill>
                  <a:srgbClr val="010202"/>
                </a:solidFill>
                <a:latin typeface="Times New Roman"/>
                <a:cs typeface="Times New Roman"/>
              </a:rPr>
              <a:t>0°C.</a:t>
            </a:r>
            <a:endParaRPr sz="1000">
              <a:latin typeface="Times New Roman"/>
              <a:cs typeface="Times New Roman"/>
            </a:endParaRPr>
          </a:p>
        </p:txBody>
      </p:sp>
      <p:sp>
        <p:nvSpPr>
          <p:cNvPr id="9" name="object 9"/>
          <p:cNvSpPr/>
          <p:nvPr/>
        </p:nvSpPr>
        <p:spPr>
          <a:xfrm>
            <a:off x="1076325" y="4608512"/>
            <a:ext cx="3219450" cy="2657475"/>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210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101189" y="731302"/>
            <a:ext cx="3182420" cy="3640902"/>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80949" y="4366895"/>
            <a:ext cx="4725670" cy="3461385"/>
          </a:xfrm>
          <a:prstGeom prst="rect">
            <a:avLst/>
          </a:prstGeom>
        </p:spPr>
        <p:txBody>
          <a:bodyPr wrap="square" lIns="0" tIns="10160" rIns="0" bIns="0" rtlCol="0" vert="horz">
            <a:spAutoFit/>
          </a:bodyPr>
          <a:lstStyle/>
          <a:p>
            <a:pPr marL="967740" marR="90170" indent="-457200">
              <a:lnSpc>
                <a:spcPct val="101600"/>
              </a:lnSpc>
              <a:spcBef>
                <a:spcPts val="8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8.4 </a:t>
            </a:r>
            <a:r>
              <a:rPr dirty="0" sz="1000">
                <a:solidFill>
                  <a:srgbClr val="010202"/>
                </a:solidFill>
                <a:latin typeface="Times New Roman"/>
                <a:cs typeface="Times New Roman"/>
              </a:rPr>
              <a:t>The variations of the compressibility factors of several gases with  reduced pressure at several reduced</a:t>
            </a:r>
            <a:r>
              <a:rPr dirty="0" sz="1000" spc="-15">
                <a:solidFill>
                  <a:srgbClr val="010202"/>
                </a:solidFill>
                <a:latin typeface="Times New Roman"/>
                <a:cs typeface="Times New Roman"/>
              </a:rPr>
              <a:t> </a:t>
            </a:r>
            <a:r>
              <a:rPr dirty="0" sz="1000">
                <a:solidFill>
                  <a:srgbClr val="010202"/>
                </a:solidFill>
                <a:latin typeface="Times New Roman"/>
                <a:cs typeface="Times New Roman"/>
              </a:rPr>
              <a:t>temperatures.</a:t>
            </a:r>
            <a:endParaRPr sz="1000">
              <a:latin typeface="Times New Roman"/>
              <a:cs typeface="Times New Roman"/>
            </a:endParaRPr>
          </a:p>
          <a:p>
            <a:pPr algn="just" marL="76200" marR="68580">
              <a:lnSpc>
                <a:spcPct val="130900"/>
              </a:lnSpc>
              <a:spcBef>
                <a:spcPts val="725"/>
              </a:spcBef>
            </a:pPr>
            <a:r>
              <a:rPr dirty="0" sz="1000">
                <a:solidFill>
                  <a:srgbClr val="010202"/>
                </a:solidFill>
                <a:latin typeface="Times New Roman"/>
                <a:cs typeface="Times New Roman"/>
              </a:rPr>
              <a:t>If Fig. 8.3 is replotted as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versus the reduced pressure,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R </a:t>
            </a: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R</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P/P</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 for fixed  </a:t>
            </a:r>
            <a:r>
              <a:rPr dirty="0" sz="1000">
                <a:solidFill>
                  <a:srgbClr val="010202"/>
                </a:solidFill>
                <a:latin typeface="Times New Roman"/>
                <a:cs typeface="Times New Roman"/>
              </a:rPr>
              <a:t>values of the reduced temperature,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R </a:t>
            </a:r>
            <a:r>
              <a:rPr dirty="0" sz="1000" spc="-5" i="1">
                <a:solidFill>
                  <a:srgbClr val="010202"/>
                </a:solidFill>
                <a:latin typeface="Times New Roman"/>
                <a:cs typeface="Times New Roman"/>
              </a:rPr>
              <a:t>(=T/T</a:t>
            </a:r>
            <a:r>
              <a:rPr dirty="0" baseline="-33333" sz="1125" spc="-7">
                <a:solidFill>
                  <a:srgbClr val="010202"/>
                </a:solidFill>
                <a:latin typeface="Times New Roman"/>
                <a:cs typeface="Times New Roman"/>
              </a:rPr>
              <a:t>cr</a:t>
            </a:r>
            <a:r>
              <a:rPr dirty="0" sz="1000" spc="-5" i="1">
                <a:solidFill>
                  <a:srgbClr val="010202"/>
                </a:solidFill>
                <a:latin typeface="Times New Roman"/>
                <a:cs typeface="Times New Roman"/>
              </a:rPr>
              <a:t>), </a:t>
            </a:r>
            <a:r>
              <a:rPr dirty="0" sz="1000">
                <a:solidFill>
                  <a:srgbClr val="010202"/>
                </a:solidFill>
                <a:latin typeface="Times New Roman"/>
                <a:cs typeface="Times New Roman"/>
              </a:rPr>
              <a:t>it is found that all gases lie on a single  line. Fig. 8.4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a series of such plots. The behavior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8.4 gives rise to</a:t>
            </a:r>
            <a:r>
              <a:rPr dirty="0" sz="1000" spc="-40">
                <a:solidFill>
                  <a:srgbClr val="010202"/>
                </a:solidFill>
                <a:latin typeface="Times New Roman"/>
                <a:cs typeface="Times New Roman"/>
              </a:rPr>
              <a:t>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law of corresponding states, which states that all gases obey the same equation of state  when</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expressed</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terms</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reduced</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variables</a:t>
            </a:r>
            <a:r>
              <a:rPr dirty="0" sz="1000" spc="7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R</a:t>
            </a:r>
            <a:r>
              <a:rPr dirty="0" sz="1000" spc="-5" i="1">
                <a:solidFill>
                  <a:srgbClr val="010202"/>
                </a:solidFill>
                <a:latin typeface="Times New Roman"/>
                <a:cs typeface="Times New Roman"/>
              </a:rPr>
              <a:t>,</a:t>
            </a:r>
            <a:r>
              <a:rPr dirty="0" sz="1000" spc="80" i="1">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i="1">
                <a:solidFill>
                  <a:srgbClr val="010202"/>
                </a:solidFill>
                <a:latin typeface="Times New Roman"/>
                <a:cs typeface="Times New Roman"/>
              </a:rPr>
              <a:t>R</a:t>
            </a:r>
            <a:r>
              <a:rPr dirty="0" sz="1000" spc="-5" i="1">
                <a:solidFill>
                  <a:srgbClr val="010202"/>
                </a:solidFill>
                <a:latin typeface="Times New Roman"/>
                <a:cs typeface="Times New Roman"/>
              </a:rPr>
              <a:t>,</a:t>
            </a:r>
            <a:r>
              <a:rPr dirty="0" sz="1000" spc="8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R</a:t>
            </a:r>
            <a:r>
              <a:rPr dirty="0" baseline="-33333" sz="1125" spc="217" i="1">
                <a:solidFill>
                  <a:srgbClr val="010202"/>
                </a:solidFill>
                <a:latin typeface="Times New Roman"/>
                <a:cs typeface="Times New Roman"/>
              </a:rPr>
              <a:t> </a:t>
            </a:r>
            <a:r>
              <a:rPr dirty="0" sz="1000">
                <a:solidFill>
                  <a:srgbClr val="010202"/>
                </a:solidFill>
                <a:latin typeface="Times New Roman"/>
                <a:cs typeface="Times New Roman"/>
              </a:rPr>
              <a:t>instead</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65" i="1">
                <a:solidFill>
                  <a:srgbClr val="010202"/>
                </a:solidFill>
                <a:latin typeface="Times New Roman"/>
                <a:cs typeface="Times New Roman"/>
              </a:rPr>
              <a:t>P,</a:t>
            </a:r>
            <a:r>
              <a:rPr dirty="0" sz="1000" spc="80" i="1">
                <a:solidFill>
                  <a:srgbClr val="010202"/>
                </a:solidFill>
                <a:latin typeface="Times New Roman"/>
                <a:cs typeface="Times New Roman"/>
              </a:rPr>
              <a:t> </a:t>
            </a:r>
            <a:r>
              <a:rPr dirty="0" sz="1000" spc="-40" i="1">
                <a:solidFill>
                  <a:srgbClr val="010202"/>
                </a:solidFill>
                <a:latin typeface="Times New Roman"/>
                <a:cs typeface="Times New Roman"/>
              </a:rPr>
              <a:t>T,</a:t>
            </a:r>
            <a:r>
              <a:rPr dirty="0" sz="1000" spc="7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80">
                <a:solidFill>
                  <a:srgbClr val="010202"/>
                </a:solidFill>
                <a:latin typeface="Times New Roman"/>
                <a:cs typeface="Times New Roman"/>
              </a:rPr>
              <a:t> </a:t>
            </a:r>
            <a:r>
              <a:rPr dirty="0" sz="1000" spc="-130" i="1">
                <a:solidFill>
                  <a:srgbClr val="010202"/>
                </a:solidFill>
                <a:latin typeface="Times New Roman"/>
                <a:cs typeface="Times New Roman"/>
              </a:rPr>
              <a:t>V.</a:t>
            </a:r>
            <a:endParaRPr sz="1000">
              <a:latin typeface="Times New Roman"/>
              <a:cs typeface="Times New Roman"/>
            </a:endParaRPr>
          </a:p>
          <a:p>
            <a:pPr algn="just" marL="76200" marR="68580">
              <a:lnSpc>
                <a:spcPct val="100000"/>
              </a:lnSpc>
              <a:spcBef>
                <a:spcPts val="375"/>
              </a:spcBef>
            </a:pPr>
            <a:r>
              <a:rPr dirty="0" sz="1000">
                <a:solidFill>
                  <a:srgbClr val="010202"/>
                </a:solidFill>
                <a:latin typeface="Times New Roman"/>
                <a:cs typeface="Times New Roman"/>
              </a:rPr>
              <a:t>the values of two reduced variables are identical for two gases then the gases have  </a:t>
            </a:r>
            <a:r>
              <a:rPr dirty="0" sz="1000" spc="-5">
                <a:solidFill>
                  <a:srgbClr val="010202"/>
                </a:solidFill>
                <a:latin typeface="Times New Roman"/>
                <a:cs typeface="Times New Roman"/>
              </a:rPr>
              <a:t>approximately equal values of the third reduced variable and are then said to be in  corresponding states. Fig. 8.4 shows that the compressibility factor is the same function  of the reduced variables for all gases (see Prob.</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8.1).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449070">
              <a:lnSpc>
                <a:spcPct val="100000"/>
              </a:lnSpc>
            </a:pPr>
            <a:r>
              <a:rPr dirty="0" sz="1000" b="1">
                <a:solidFill>
                  <a:srgbClr val="010202"/>
                </a:solidFill>
                <a:latin typeface="Times New Roman"/>
                <a:cs typeface="Times New Roman"/>
              </a:rPr>
              <a:t>8.4 THE </a:t>
            </a:r>
            <a:r>
              <a:rPr dirty="0" sz="1000" spc="-50" b="1">
                <a:solidFill>
                  <a:srgbClr val="010202"/>
                </a:solidFill>
                <a:latin typeface="Times New Roman"/>
                <a:cs typeface="Times New Roman"/>
              </a:rPr>
              <a:t>VAN </a:t>
            </a:r>
            <a:r>
              <a:rPr dirty="0" sz="1000" spc="-5" b="1">
                <a:solidFill>
                  <a:srgbClr val="010202"/>
                </a:solidFill>
                <a:latin typeface="Times New Roman"/>
                <a:cs typeface="Times New Roman"/>
              </a:rPr>
              <a:t>DER </a:t>
            </a:r>
            <a:r>
              <a:rPr dirty="0" sz="1000" spc="-25" b="1">
                <a:solidFill>
                  <a:srgbClr val="010202"/>
                </a:solidFill>
                <a:latin typeface="Times New Roman"/>
                <a:cs typeface="Times New Roman"/>
              </a:rPr>
              <a:t>WAALS</a:t>
            </a:r>
            <a:r>
              <a:rPr dirty="0" sz="1000" spc="45" b="1">
                <a:solidFill>
                  <a:srgbClr val="010202"/>
                </a:solidFill>
                <a:latin typeface="Times New Roman"/>
                <a:cs typeface="Times New Roman"/>
              </a:rPr>
              <a:t> </a:t>
            </a:r>
            <a:r>
              <a:rPr dirty="0" sz="1000" b="1">
                <a:solidFill>
                  <a:srgbClr val="010202"/>
                </a:solidFill>
                <a:latin typeface="Times New Roman"/>
                <a:cs typeface="Times New Roman"/>
              </a:rPr>
              <a:t>GAS</a:t>
            </a:r>
            <a:endParaRPr sz="1000">
              <a:latin typeface="Times New Roman"/>
              <a:cs typeface="Times New Roman"/>
            </a:endParaRPr>
          </a:p>
          <a:p>
            <a:pPr>
              <a:lnSpc>
                <a:spcPct val="100000"/>
              </a:lnSpc>
            </a:pPr>
            <a:endParaRPr sz="1050">
              <a:latin typeface="Times New Roman"/>
              <a:cs typeface="Times New Roman"/>
            </a:endParaRPr>
          </a:p>
          <a:p>
            <a:pPr algn="just" marL="76200" marR="56515">
              <a:lnSpc>
                <a:spcPct val="100800"/>
              </a:lnSpc>
              <a:spcBef>
                <a:spcPts val="5"/>
              </a:spcBef>
            </a:pPr>
            <a:r>
              <a:rPr dirty="0" sz="1000" spc="-5">
                <a:solidFill>
                  <a:srgbClr val="010202"/>
                </a:solidFill>
                <a:latin typeface="Times New Roman"/>
                <a:cs typeface="Times New Roman"/>
              </a:rPr>
              <a:t>An </a:t>
            </a:r>
            <a:r>
              <a:rPr dirty="0" sz="1000">
                <a:solidFill>
                  <a:srgbClr val="010202"/>
                </a:solidFill>
                <a:latin typeface="Times New Roman"/>
                <a:cs typeface="Times New Roman"/>
              </a:rPr>
              <a:t>ideal gas obeys the ideal gas law and has an internal </a:t>
            </a:r>
            <a:r>
              <a:rPr dirty="0" sz="1000" spc="-15">
                <a:solidFill>
                  <a:srgbClr val="010202"/>
                </a:solidFill>
                <a:latin typeface="Times New Roman"/>
                <a:cs typeface="Times New Roman"/>
              </a:rPr>
              <a:t>energy,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which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only of temperature. </a:t>
            </a:r>
            <a:r>
              <a:rPr dirty="0" sz="1000" spc="-10">
                <a:solidFill>
                  <a:srgbClr val="010202"/>
                </a:solidFill>
                <a:latin typeface="Times New Roman"/>
                <a:cs typeface="Times New Roman"/>
              </a:rPr>
              <a:t>Consequently, </a:t>
            </a:r>
            <a:r>
              <a:rPr dirty="0" sz="1000" spc="-5">
                <a:solidFill>
                  <a:srgbClr val="010202"/>
                </a:solidFill>
                <a:latin typeface="Times New Roman"/>
                <a:cs typeface="Times New Roman"/>
              </a:rPr>
              <a:t>an ideal gas is an assemblage of volumeless  </a:t>
            </a:r>
            <a:r>
              <a:rPr dirty="0" sz="1000">
                <a:solidFill>
                  <a:srgbClr val="010202"/>
                </a:solidFill>
                <a:latin typeface="Times New Roman"/>
                <a:cs typeface="Times New Roman"/>
              </a:rPr>
              <a:t>noninteracting particles,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which is entirely the translational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motion  </a:t>
            </a:r>
            <a:r>
              <a:rPr dirty="0" sz="1000" spc="-5">
                <a:solidFill>
                  <a:srgbClr val="010202"/>
                </a:solidFill>
                <a:latin typeface="Times New Roman"/>
                <a:cs typeface="Times New Roman"/>
              </a:rPr>
              <a:t>of the constituent particles. Attempts to derive equations of state for real gases have  attempted to modify the ideal gas equation by taking into consideration the facts</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57187" y="403223"/>
            <a:ext cx="4585335" cy="2235835"/>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211</a:t>
            </a:r>
            <a:endParaRPr sz="1000">
              <a:latin typeface="Times New Roman"/>
              <a:cs typeface="Times New Roman"/>
            </a:endParaRPr>
          </a:p>
          <a:p>
            <a:pPr>
              <a:lnSpc>
                <a:spcPct val="100000"/>
              </a:lnSpc>
              <a:spcBef>
                <a:spcPts val="15"/>
              </a:spcBef>
            </a:pPr>
            <a:endParaRPr sz="1000">
              <a:latin typeface="Times New Roman"/>
              <a:cs typeface="Times New Roman"/>
            </a:endParaRPr>
          </a:p>
          <a:p>
            <a:pPr algn="just" marL="139065" indent="-127000">
              <a:lnSpc>
                <a:spcPct val="100000"/>
              </a:lnSpc>
              <a:buAutoNum type="arabicPeriod"/>
              <a:tabLst>
                <a:tab pos="139700" algn="l"/>
              </a:tabLst>
            </a:pPr>
            <a:r>
              <a:rPr dirty="0" sz="1000" spc="-5">
                <a:solidFill>
                  <a:srgbClr val="010202"/>
                </a:solidFill>
                <a:latin typeface="Times New Roman"/>
                <a:cs typeface="Times New Roman"/>
              </a:rPr>
              <a:t>The particles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real gas occupy </a:t>
            </a:r>
            <a:r>
              <a:rPr dirty="0" sz="1000">
                <a:solidFill>
                  <a:srgbClr val="010202"/>
                </a:solidFill>
                <a:latin typeface="Times New Roman"/>
                <a:cs typeface="Times New Roman"/>
              </a:rPr>
              <a:t>a </a:t>
            </a:r>
            <a:r>
              <a:rPr dirty="0" sz="1000" spc="-5">
                <a:solidFill>
                  <a:srgbClr val="010202"/>
                </a:solidFill>
                <a:latin typeface="Times New Roman"/>
                <a:cs typeface="Times New Roman"/>
              </a:rPr>
              <a:t>finite volume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just" marL="139700" marR="16510" indent="-127000">
              <a:lnSpc>
                <a:spcPct val="100000"/>
              </a:lnSpc>
              <a:buAutoNum type="arabicPeriod"/>
              <a:tabLst>
                <a:tab pos="144780" algn="l"/>
              </a:tabLst>
            </a:pPr>
            <a:r>
              <a:rPr dirty="0" sz="1000">
                <a:solidFill>
                  <a:srgbClr val="010202"/>
                </a:solidFill>
                <a:latin typeface="Times New Roman"/>
                <a:cs typeface="Times New Roman"/>
              </a:rPr>
              <a:t>The particles of a real gas are surrounded by force fields which cause them to interact  with one</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another.</a:t>
            </a:r>
            <a:endParaRPr sz="1000">
              <a:latin typeface="Times New Roman"/>
              <a:cs typeface="Times New Roman"/>
            </a:endParaRPr>
          </a:p>
          <a:p>
            <a:pPr algn="just" marL="12700" marR="27940">
              <a:lnSpc>
                <a:spcPct val="100400"/>
              </a:lnSpc>
              <a:spcBef>
                <a:spcPts val="595"/>
              </a:spcBef>
            </a:pPr>
            <a:r>
              <a:rPr dirty="0" sz="1000" spc="-5">
                <a:solidFill>
                  <a:srgbClr val="010202"/>
                </a:solidFill>
                <a:latin typeface="Times New Roman"/>
                <a:cs typeface="Times New Roman"/>
              </a:rPr>
              <a:t>The magnitude of the importance of these two considerations depends on the state of  </a:t>
            </a:r>
            <a:r>
              <a:rPr dirty="0" sz="1000">
                <a:solidFill>
                  <a:srgbClr val="010202"/>
                </a:solidFill>
                <a:latin typeface="Times New Roman"/>
                <a:cs typeface="Times New Roman"/>
              </a:rPr>
              <a:t>the gas.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example, if the molar volume of the gas is </a:t>
            </a:r>
            <a:r>
              <a:rPr dirty="0" sz="1000" spc="-5">
                <a:solidFill>
                  <a:srgbClr val="010202"/>
                </a:solidFill>
                <a:latin typeface="Times New Roman"/>
                <a:cs typeface="Times New Roman"/>
              </a:rPr>
              <a:t>large, </a:t>
            </a:r>
            <a:r>
              <a:rPr dirty="0" sz="1000">
                <a:solidFill>
                  <a:srgbClr val="010202"/>
                </a:solidFill>
                <a:latin typeface="Times New Roman"/>
                <a:cs typeface="Times New Roman"/>
              </a:rPr>
              <a:t>then the volume  fraction occupied by the particles themselves is small, and the magnitude of this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on the behavior of the gas will be correspondingly small. </a:t>
            </a:r>
            <a:r>
              <a:rPr dirty="0" sz="1000" spc="-10">
                <a:solidFill>
                  <a:srgbClr val="010202"/>
                </a:solidFill>
                <a:latin typeface="Times New Roman"/>
                <a:cs typeface="Times New Roman"/>
              </a:rPr>
              <a:t>Similarly, </a:t>
            </a:r>
            <a:r>
              <a:rPr dirty="0" sz="1000">
                <a:solidFill>
                  <a:srgbClr val="010202"/>
                </a:solidFill>
                <a:latin typeface="Times New Roman"/>
                <a:cs typeface="Times New Roman"/>
              </a:rPr>
              <a:t>as the  molar volume increases, the average distance between the particle increases, and  thus the </a:t>
            </a:r>
            <a:r>
              <a:rPr dirty="0" sz="1000" spc="-5">
                <a:solidFill>
                  <a:srgbClr val="010202"/>
                </a:solidFill>
                <a:latin typeface="Times New Roman"/>
                <a:cs typeface="Times New Roman"/>
              </a:rPr>
              <a:t>effect </a:t>
            </a:r>
            <a:r>
              <a:rPr dirty="0" sz="1000">
                <a:solidFill>
                  <a:srgbClr val="010202"/>
                </a:solidFill>
                <a:latin typeface="Times New Roman"/>
                <a:cs typeface="Times New Roman"/>
              </a:rPr>
              <a:t>of interactions between </a:t>
            </a:r>
            <a:r>
              <a:rPr dirty="0" sz="1000" spc="-5">
                <a:solidFill>
                  <a:srgbClr val="010202"/>
                </a:solidFill>
                <a:latin typeface="Times New Roman"/>
                <a:cs typeface="Times New Roman"/>
              </a:rPr>
              <a:t>particles </a:t>
            </a:r>
            <a:r>
              <a:rPr dirty="0" sz="1000">
                <a:solidFill>
                  <a:srgbClr val="010202"/>
                </a:solidFill>
                <a:latin typeface="Times New Roman"/>
                <a:cs typeface="Times New Roman"/>
              </a:rPr>
              <a:t>on the behavior of the gas decreases.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 fixed number of moles of gas, an increase in the molar volume corresponds to a  </a:t>
            </a:r>
            <a:r>
              <a:rPr dirty="0" sz="1000" spc="-5">
                <a:solidFill>
                  <a:srgbClr val="010202"/>
                </a:solidFill>
                <a:latin typeface="Times New Roman"/>
                <a:cs typeface="Times New Roman"/>
              </a:rPr>
              <a:t>decrease in the </a:t>
            </a:r>
            <a:r>
              <a:rPr dirty="0" sz="1000" spc="-15">
                <a:solidFill>
                  <a:srgbClr val="010202"/>
                </a:solidFill>
                <a:latin typeface="Times New Roman"/>
                <a:cs typeface="Times New Roman"/>
              </a:rPr>
              <a:t>density, </a:t>
            </a:r>
            <a:r>
              <a:rPr dirty="0" sz="1000" spc="-5" i="1">
                <a:solidFill>
                  <a:srgbClr val="010202"/>
                </a:solidFill>
                <a:latin typeface="Times New Roman"/>
                <a:cs typeface="Times New Roman"/>
              </a:rPr>
              <a:t>n/V</a:t>
            </a:r>
            <a:r>
              <a:rPr dirty="0" sz="1000" spc="-5" i="1">
                <a:solidFill>
                  <a:srgbClr val="010202"/>
                </a:solidFill>
                <a:latin typeface="Symbol"/>
                <a:cs typeface="Symbol"/>
              </a:rPr>
              <a:t></a:t>
            </a:r>
            <a:r>
              <a:rPr dirty="0" sz="1000" spc="-5" i="1">
                <a:solidFill>
                  <a:srgbClr val="010202"/>
                </a:solidFill>
                <a:latin typeface="Times New Roman"/>
                <a:cs typeface="Times New Roman"/>
              </a:rPr>
              <a:t>, </a:t>
            </a:r>
            <a:r>
              <a:rPr dirty="0" sz="1000">
                <a:solidFill>
                  <a:srgbClr val="010202"/>
                </a:solidFill>
                <a:latin typeface="Times New Roman"/>
                <a:cs typeface="Times New Roman"/>
              </a:rPr>
              <a:t>and such states of existence occur at low pressure and  </a:t>
            </a:r>
            <a:r>
              <a:rPr dirty="0" sz="1000" spc="-5">
                <a:solidFill>
                  <a:srgbClr val="010202"/>
                </a:solidFill>
                <a:latin typeface="Times New Roman"/>
                <a:cs typeface="Times New Roman"/>
              </a:rPr>
              <a:t>high temperature, as can be seen from the ideal gas equation,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
        <p:nvSpPr>
          <p:cNvPr id="3" name="object 3"/>
          <p:cNvSpPr txBox="1"/>
          <p:nvPr/>
        </p:nvSpPr>
        <p:spPr>
          <a:xfrm>
            <a:off x="444500" y="3125470"/>
            <a:ext cx="4598670" cy="7874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Thus, approach toward ideal behavior is to be expected as the pressure is decreased and  the temperature 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increased.</a:t>
            </a:r>
            <a:endParaRPr sz="1000">
              <a:latin typeface="Times New Roman"/>
              <a:cs typeface="Times New Roman"/>
            </a:endParaRPr>
          </a:p>
          <a:p>
            <a:pPr algn="just" marL="12700" marR="5080" indent="127000">
              <a:lnSpc>
                <a:spcPct val="100000"/>
              </a:lnSpc>
            </a:pPr>
            <a:r>
              <a:rPr dirty="0" sz="1000" spc="-5">
                <a:solidFill>
                  <a:srgbClr val="010202"/>
                </a:solidFill>
                <a:latin typeface="Times New Roman"/>
                <a:cs typeface="Times New Roman"/>
              </a:rPr>
              <a:t>The most celebrated equation of state for nonideal gases, which was derived from  </a:t>
            </a:r>
            <a:r>
              <a:rPr dirty="0" sz="1000">
                <a:solidFill>
                  <a:srgbClr val="010202"/>
                </a:solidFill>
                <a:latin typeface="Times New Roman"/>
                <a:cs typeface="Times New Roman"/>
              </a:rPr>
              <a:t>considerations 1 and 2 above, is the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equation, which, for 1 mole of gas, is  written</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4" name="object 4"/>
          <p:cNvSpPr/>
          <p:nvPr/>
        </p:nvSpPr>
        <p:spPr>
          <a:xfrm>
            <a:off x="2028825" y="3935095"/>
            <a:ext cx="1428750" cy="3524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18922" y="4438815"/>
            <a:ext cx="4648835" cy="939800"/>
          </a:xfrm>
          <a:prstGeom prst="rect">
            <a:avLst/>
          </a:prstGeom>
        </p:spPr>
        <p:txBody>
          <a:bodyPr wrap="square" lIns="0" tIns="12700" rIns="0" bIns="0" rtlCol="0" vert="horz">
            <a:spAutoFit/>
          </a:bodyPr>
          <a:lstStyle/>
          <a:p>
            <a:pPr algn="just" marL="38100" marR="30480">
              <a:lnSpc>
                <a:spcPct val="100000"/>
              </a:lnSpc>
              <a:spcBef>
                <a:spcPts val="100"/>
              </a:spcBef>
            </a:pPr>
            <a:r>
              <a:rPr dirty="0" sz="1000">
                <a:solidFill>
                  <a:srgbClr val="010202"/>
                </a:solidFill>
                <a:latin typeface="Times New Roman"/>
                <a:cs typeface="Times New Roman"/>
              </a:rPr>
              <a:t>where </a:t>
            </a:r>
            <a:r>
              <a:rPr dirty="0" sz="1000" i="1">
                <a:solidFill>
                  <a:srgbClr val="010202"/>
                </a:solidFill>
                <a:latin typeface="Times New Roman"/>
                <a:cs typeface="Times New Roman"/>
              </a:rPr>
              <a:t>P </a:t>
            </a:r>
            <a:r>
              <a:rPr dirty="0" sz="1000">
                <a:solidFill>
                  <a:srgbClr val="010202"/>
                </a:solidFill>
                <a:latin typeface="Times New Roman"/>
                <a:cs typeface="Times New Roman"/>
              </a:rPr>
              <a:t>is the measured pressure of the gas, </a:t>
            </a:r>
            <a:r>
              <a:rPr dirty="0" sz="1000" spc="-5" i="1">
                <a:solidFill>
                  <a:srgbClr val="010202"/>
                </a:solidFill>
                <a:latin typeface="Times New Roman"/>
                <a:cs typeface="Times New Roman"/>
              </a:rPr>
              <a:t>a/V</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correction term for the interactions  </a:t>
            </a:r>
            <a:r>
              <a:rPr dirty="0" sz="1000">
                <a:solidFill>
                  <a:srgbClr val="010202"/>
                </a:solidFill>
                <a:latin typeface="Times New Roman"/>
                <a:cs typeface="Times New Roman"/>
              </a:rPr>
              <a:t>which occur among the particles of the gas,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is the measured volume of the gas, 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correction term for the finite volume of the particles.* The term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is determined by  considering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collision between two spherical particles. </a:t>
            </a:r>
            <a:r>
              <a:rPr dirty="0" sz="1000" spc="-30">
                <a:solidFill>
                  <a:srgbClr val="010202"/>
                </a:solidFill>
                <a:latin typeface="Times New Roman"/>
                <a:cs typeface="Times New Roman"/>
              </a:rPr>
              <a:t>Two </a:t>
            </a:r>
            <a:r>
              <a:rPr dirty="0" sz="1000" spc="-5">
                <a:solidFill>
                  <a:srgbClr val="010202"/>
                </a:solidFill>
                <a:latin typeface="Times New Roman"/>
                <a:cs typeface="Times New Roman"/>
              </a:rPr>
              <a:t>particles, of radius </a:t>
            </a:r>
            <a:r>
              <a:rPr dirty="0" sz="1000" spc="-60" i="1">
                <a:solidFill>
                  <a:srgbClr val="010202"/>
                </a:solidFill>
                <a:latin typeface="Times New Roman"/>
                <a:cs typeface="Times New Roman"/>
              </a:rPr>
              <a:t>r, </a:t>
            </a:r>
            <a:r>
              <a:rPr dirty="0" sz="1000" spc="-5">
                <a:solidFill>
                  <a:srgbClr val="010202"/>
                </a:solidFill>
                <a:latin typeface="Times New Roman"/>
                <a:cs typeface="Times New Roman"/>
              </a:rPr>
              <a:t>collide  </a:t>
            </a:r>
            <a:r>
              <a:rPr dirty="0" sz="1000">
                <a:solidFill>
                  <a:srgbClr val="010202"/>
                </a:solidFill>
                <a:latin typeface="Times New Roman"/>
                <a:cs typeface="Times New Roman"/>
              </a:rPr>
              <a:t>when the distance between their centers decreases to a value less than </a:t>
            </a:r>
            <a:r>
              <a:rPr dirty="0" sz="1000" spc="-50">
                <a:solidFill>
                  <a:srgbClr val="010202"/>
                </a:solidFill>
                <a:latin typeface="Times New Roman"/>
                <a:cs typeface="Times New Roman"/>
              </a:rPr>
              <a:t>2</a:t>
            </a:r>
            <a:r>
              <a:rPr dirty="0" sz="1000" spc="-50" i="1">
                <a:solidFill>
                  <a:srgbClr val="010202"/>
                </a:solidFill>
                <a:latin typeface="Times New Roman"/>
                <a:cs typeface="Times New Roman"/>
              </a:rPr>
              <a:t>r, </a:t>
            </a:r>
            <a:r>
              <a:rPr dirty="0" sz="1000">
                <a:solidFill>
                  <a:srgbClr val="010202"/>
                </a:solidFill>
                <a:latin typeface="Times New Roman"/>
                <a:cs typeface="Times New Roman"/>
              </a:rPr>
              <a:t>and, as 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8.5</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at the point of collision the particles exclude </a:t>
            </a:r>
            <a:r>
              <a:rPr dirty="0" sz="1000">
                <a:solidFill>
                  <a:srgbClr val="010202"/>
                </a:solidFill>
                <a:latin typeface="Times New Roman"/>
                <a:cs typeface="Times New Roman"/>
              </a:rPr>
              <a:t>a </a:t>
            </a:r>
            <a:r>
              <a:rPr dirty="0" sz="1000" spc="-5">
                <a:solidFill>
                  <a:srgbClr val="010202"/>
                </a:solidFill>
                <a:latin typeface="Times New Roman"/>
                <a:cs typeface="Times New Roman"/>
              </a:rPr>
              <a:t>volume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6" name="object 6"/>
          <p:cNvSpPr/>
          <p:nvPr/>
        </p:nvSpPr>
        <p:spPr>
          <a:xfrm>
            <a:off x="2236787" y="5537352"/>
            <a:ext cx="590550" cy="3810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6006617"/>
            <a:ext cx="32169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to all other particles. The volume excluded per particles is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8" name="object 8"/>
          <p:cNvSpPr/>
          <p:nvPr/>
        </p:nvSpPr>
        <p:spPr>
          <a:xfrm>
            <a:off x="2416175" y="2673350"/>
            <a:ext cx="676275" cy="381000"/>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1419580" y="6343434"/>
            <a:ext cx="2676525" cy="50482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718863" y="7360614"/>
            <a:ext cx="304800" cy="162560"/>
          </a:xfrm>
          <a:prstGeom prst="rect">
            <a:avLst/>
          </a:prstGeom>
        </p:spPr>
        <p:txBody>
          <a:bodyPr wrap="square" lIns="0" tIns="12700" rIns="0" bIns="0" rtlCol="0" vert="horz">
            <a:spAutoFit/>
          </a:bodyPr>
          <a:lstStyle/>
          <a:p>
            <a:pPr marL="12700">
              <a:lnSpc>
                <a:spcPct val="100000"/>
              </a:lnSpc>
              <a:spcBef>
                <a:spcPts val="100"/>
              </a:spcBef>
            </a:pPr>
            <a:r>
              <a:rPr dirty="0" sz="900">
                <a:solidFill>
                  <a:srgbClr val="010202"/>
                </a:solidFill>
                <a:latin typeface="Times New Roman"/>
                <a:cs typeface="Times New Roman"/>
              </a:rPr>
              <a:t>where</a:t>
            </a:r>
            <a:endParaRPr sz="900">
              <a:latin typeface="Times New Roman"/>
              <a:cs typeface="Times New Roman"/>
            </a:endParaRPr>
          </a:p>
        </p:txBody>
      </p:sp>
      <p:sp>
        <p:nvSpPr>
          <p:cNvPr id="11" name="object 11"/>
          <p:cNvSpPr txBox="1"/>
          <p:nvPr/>
        </p:nvSpPr>
        <p:spPr>
          <a:xfrm>
            <a:off x="457200" y="7293062"/>
            <a:ext cx="2833370" cy="454659"/>
          </a:xfrm>
          <a:prstGeom prst="rect">
            <a:avLst/>
          </a:prstGeom>
        </p:spPr>
        <p:txBody>
          <a:bodyPr wrap="square" lIns="0" tIns="90170" rIns="0" bIns="0" rtlCol="0" vert="horz">
            <a:spAutoFit/>
          </a:bodyPr>
          <a:lstStyle/>
          <a:p>
            <a:pPr marL="12700">
              <a:lnSpc>
                <a:spcPct val="100000"/>
              </a:lnSpc>
              <a:spcBef>
                <a:spcPts val="710"/>
              </a:spcBef>
            </a:pPr>
            <a:r>
              <a:rPr dirty="0" sz="900" spc="-5">
                <a:solidFill>
                  <a:srgbClr val="010202"/>
                </a:solidFill>
                <a:latin typeface="Times New Roman"/>
                <a:cs typeface="Times New Roman"/>
              </a:rPr>
              <a:t>*For</a:t>
            </a:r>
            <a:r>
              <a:rPr dirty="0" sz="900" spc="80">
                <a:solidFill>
                  <a:srgbClr val="010202"/>
                </a:solidFill>
                <a:latin typeface="Times New Roman"/>
                <a:cs typeface="Times New Roman"/>
              </a:rPr>
              <a:t> </a:t>
            </a:r>
            <a:r>
              <a:rPr dirty="0" sz="900" i="1">
                <a:solidFill>
                  <a:srgbClr val="010202"/>
                </a:solidFill>
                <a:latin typeface="Times New Roman"/>
                <a:cs typeface="Times New Roman"/>
              </a:rPr>
              <a:t>n</a:t>
            </a:r>
            <a:r>
              <a:rPr dirty="0" sz="900" spc="85" i="1">
                <a:solidFill>
                  <a:srgbClr val="010202"/>
                </a:solidFill>
                <a:latin typeface="Times New Roman"/>
                <a:cs typeface="Times New Roman"/>
              </a:rPr>
              <a:t> </a:t>
            </a:r>
            <a:r>
              <a:rPr dirty="0" sz="900">
                <a:solidFill>
                  <a:srgbClr val="010202"/>
                </a:solidFill>
                <a:latin typeface="Times New Roman"/>
                <a:cs typeface="Times New Roman"/>
              </a:rPr>
              <a:t>moles</a:t>
            </a:r>
            <a:r>
              <a:rPr dirty="0" sz="900" spc="80">
                <a:solidFill>
                  <a:srgbClr val="010202"/>
                </a:solidFill>
                <a:latin typeface="Times New Roman"/>
                <a:cs typeface="Times New Roman"/>
              </a:rPr>
              <a:t> </a:t>
            </a:r>
            <a:r>
              <a:rPr dirty="0" sz="900">
                <a:solidFill>
                  <a:srgbClr val="010202"/>
                </a:solidFill>
                <a:latin typeface="Times New Roman"/>
                <a:cs typeface="Times New Roman"/>
              </a:rPr>
              <a:t>of</a:t>
            </a:r>
            <a:r>
              <a:rPr dirty="0" sz="900" spc="85">
                <a:solidFill>
                  <a:srgbClr val="010202"/>
                </a:solidFill>
                <a:latin typeface="Times New Roman"/>
                <a:cs typeface="Times New Roman"/>
              </a:rPr>
              <a:t> </a:t>
            </a:r>
            <a:r>
              <a:rPr dirty="0" sz="900">
                <a:solidFill>
                  <a:srgbClr val="010202"/>
                </a:solidFill>
                <a:latin typeface="Times New Roman"/>
                <a:cs typeface="Times New Roman"/>
              </a:rPr>
              <a:t>van</a:t>
            </a:r>
            <a:r>
              <a:rPr dirty="0" sz="900" spc="80">
                <a:solidFill>
                  <a:srgbClr val="010202"/>
                </a:solidFill>
                <a:latin typeface="Times New Roman"/>
                <a:cs typeface="Times New Roman"/>
              </a:rPr>
              <a:t> </a:t>
            </a:r>
            <a:r>
              <a:rPr dirty="0" sz="900">
                <a:solidFill>
                  <a:srgbClr val="010202"/>
                </a:solidFill>
                <a:latin typeface="Times New Roman"/>
                <a:cs typeface="Times New Roman"/>
              </a:rPr>
              <a:t>der</a:t>
            </a:r>
            <a:r>
              <a:rPr dirty="0" sz="900" spc="85">
                <a:solidFill>
                  <a:srgbClr val="010202"/>
                </a:solidFill>
                <a:latin typeface="Times New Roman"/>
                <a:cs typeface="Times New Roman"/>
              </a:rPr>
              <a:t> </a:t>
            </a:r>
            <a:r>
              <a:rPr dirty="0" sz="900" spc="-15">
                <a:solidFill>
                  <a:srgbClr val="010202"/>
                </a:solidFill>
                <a:latin typeface="Times New Roman"/>
                <a:cs typeface="Times New Roman"/>
              </a:rPr>
              <a:t>Waals</a:t>
            </a:r>
            <a:r>
              <a:rPr dirty="0" sz="900" spc="80">
                <a:solidFill>
                  <a:srgbClr val="010202"/>
                </a:solidFill>
                <a:latin typeface="Times New Roman"/>
                <a:cs typeface="Times New Roman"/>
              </a:rPr>
              <a:t> </a:t>
            </a:r>
            <a:r>
              <a:rPr dirty="0" sz="900">
                <a:solidFill>
                  <a:srgbClr val="010202"/>
                </a:solidFill>
                <a:latin typeface="Times New Roman"/>
                <a:cs typeface="Times New Roman"/>
              </a:rPr>
              <a:t>gas,</a:t>
            </a:r>
            <a:r>
              <a:rPr dirty="0" sz="900" spc="85">
                <a:solidFill>
                  <a:srgbClr val="010202"/>
                </a:solidFill>
                <a:latin typeface="Times New Roman"/>
                <a:cs typeface="Times New Roman"/>
              </a:rPr>
              <a:t> </a:t>
            </a:r>
            <a:r>
              <a:rPr dirty="0" sz="900">
                <a:solidFill>
                  <a:srgbClr val="010202"/>
                </a:solidFill>
                <a:latin typeface="Times New Roman"/>
                <a:cs typeface="Times New Roman"/>
              </a:rPr>
              <a:t>the</a:t>
            </a:r>
            <a:r>
              <a:rPr dirty="0" sz="900" spc="80">
                <a:solidFill>
                  <a:srgbClr val="010202"/>
                </a:solidFill>
                <a:latin typeface="Times New Roman"/>
                <a:cs typeface="Times New Roman"/>
              </a:rPr>
              <a:t> </a:t>
            </a:r>
            <a:r>
              <a:rPr dirty="0" sz="900">
                <a:solidFill>
                  <a:srgbClr val="010202"/>
                </a:solidFill>
                <a:latin typeface="Times New Roman"/>
                <a:cs typeface="Times New Roman"/>
              </a:rPr>
              <a:t>equation</a:t>
            </a:r>
            <a:r>
              <a:rPr dirty="0" sz="900" spc="85">
                <a:solidFill>
                  <a:srgbClr val="010202"/>
                </a:solidFill>
                <a:latin typeface="Times New Roman"/>
                <a:cs typeface="Times New Roman"/>
              </a:rPr>
              <a:t> </a:t>
            </a:r>
            <a:r>
              <a:rPr dirty="0" sz="900">
                <a:solidFill>
                  <a:srgbClr val="010202"/>
                </a:solidFill>
                <a:latin typeface="Times New Roman"/>
                <a:cs typeface="Times New Roman"/>
              </a:rPr>
              <a:t>of</a:t>
            </a:r>
            <a:r>
              <a:rPr dirty="0" sz="900" spc="80">
                <a:solidFill>
                  <a:srgbClr val="010202"/>
                </a:solidFill>
                <a:latin typeface="Times New Roman"/>
                <a:cs typeface="Times New Roman"/>
              </a:rPr>
              <a:t> </a:t>
            </a:r>
            <a:r>
              <a:rPr dirty="0" sz="900">
                <a:solidFill>
                  <a:srgbClr val="010202"/>
                </a:solidFill>
                <a:latin typeface="Times New Roman"/>
                <a:cs typeface="Times New Roman"/>
              </a:rPr>
              <a:t>state</a:t>
            </a:r>
            <a:r>
              <a:rPr dirty="0" sz="900" spc="85">
                <a:solidFill>
                  <a:srgbClr val="010202"/>
                </a:solidFill>
                <a:latin typeface="Times New Roman"/>
                <a:cs typeface="Times New Roman"/>
              </a:rPr>
              <a:t> </a:t>
            </a:r>
            <a:r>
              <a:rPr dirty="0" sz="900">
                <a:solidFill>
                  <a:srgbClr val="010202"/>
                </a:solidFill>
                <a:latin typeface="Times New Roman"/>
                <a:cs typeface="Times New Roman"/>
              </a:rPr>
              <a:t>is</a:t>
            </a:r>
            <a:endParaRPr sz="900">
              <a:latin typeface="Times New Roman"/>
              <a:cs typeface="Times New Roman"/>
            </a:endParaRPr>
          </a:p>
          <a:p>
            <a:pPr marL="18415">
              <a:lnSpc>
                <a:spcPct val="100000"/>
              </a:lnSpc>
              <a:spcBef>
                <a:spcPts val="605"/>
              </a:spcBef>
            </a:pPr>
            <a:r>
              <a:rPr dirty="0" sz="900" spc="-25" i="1">
                <a:solidFill>
                  <a:srgbClr val="010202"/>
                </a:solidFill>
                <a:latin typeface="Times New Roman"/>
                <a:cs typeface="Times New Roman"/>
              </a:rPr>
              <a:t>V=nV.</a:t>
            </a:r>
            <a:endParaRPr sz="900">
              <a:latin typeface="Times New Roman"/>
              <a:cs typeface="Times New Roman"/>
            </a:endParaRPr>
          </a:p>
        </p:txBody>
      </p:sp>
      <p:sp>
        <p:nvSpPr>
          <p:cNvPr id="12" name="object 12"/>
          <p:cNvSpPr/>
          <p:nvPr/>
        </p:nvSpPr>
        <p:spPr>
          <a:xfrm>
            <a:off x="3332873" y="7324547"/>
            <a:ext cx="1362075" cy="276225"/>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212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870075" y="988694"/>
            <a:ext cx="1695450" cy="13430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878852" y="2734309"/>
            <a:ext cx="3680460" cy="317500"/>
          </a:xfrm>
          <a:prstGeom prst="rect">
            <a:avLst/>
          </a:prstGeom>
        </p:spPr>
        <p:txBody>
          <a:bodyPr wrap="square" lIns="0" tIns="27939" rIns="0" bIns="0" rtlCol="0" vert="horz">
            <a:spAutoFit/>
          </a:bodyPr>
          <a:lstStyle/>
          <a:p>
            <a:pPr marL="469900" marR="508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8.5 </a:t>
            </a:r>
            <a:r>
              <a:rPr dirty="0" sz="1000" b="1" i="1">
                <a:solidFill>
                  <a:srgbClr val="010202"/>
                </a:solidFill>
                <a:latin typeface="Times New Roman"/>
                <a:cs typeface="Times New Roman"/>
              </a:rPr>
              <a:t>(a) </a:t>
            </a:r>
            <a:r>
              <a:rPr dirty="0" sz="1000">
                <a:solidFill>
                  <a:srgbClr val="010202"/>
                </a:solidFill>
                <a:latin typeface="Times New Roman"/>
                <a:cs typeface="Times New Roman"/>
              </a:rPr>
              <a:t>Illustration of the volume excluded when two spheri-  cal atoms</a:t>
            </a:r>
            <a:r>
              <a:rPr dirty="0" sz="1000" spc="-105">
                <a:solidFill>
                  <a:srgbClr val="010202"/>
                </a:solidFill>
                <a:latin typeface="Times New Roman"/>
                <a:cs typeface="Times New Roman"/>
              </a:rPr>
              <a:t> </a:t>
            </a:r>
            <a:r>
              <a:rPr dirty="0" sz="1000">
                <a:solidFill>
                  <a:srgbClr val="010202"/>
                </a:solidFill>
                <a:latin typeface="Times New Roman"/>
                <a:cs typeface="Times New Roman"/>
              </a:rPr>
              <a:t>collide.</a:t>
            </a:r>
            <a:endParaRPr sz="1000">
              <a:latin typeface="Times New Roman"/>
              <a:cs typeface="Times New Roman"/>
            </a:endParaRPr>
          </a:p>
        </p:txBody>
      </p:sp>
      <p:sp>
        <p:nvSpPr>
          <p:cNvPr id="5" name="object 5"/>
          <p:cNvSpPr txBox="1"/>
          <p:nvPr/>
        </p:nvSpPr>
        <p:spPr>
          <a:xfrm>
            <a:off x="444500" y="5127625"/>
            <a:ext cx="4599305" cy="1551940"/>
          </a:xfrm>
          <a:prstGeom prst="rect">
            <a:avLst/>
          </a:prstGeom>
        </p:spPr>
        <p:txBody>
          <a:bodyPr wrap="square" lIns="0" tIns="12700" rIns="0" bIns="0" rtlCol="0" vert="horz">
            <a:spAutoFit/>
          </a:bodyPr>
          <a:lstStyle/>
          <a:p>
            <a:pPr marL="447040">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8.5 </a:t>
            </a:r>
            <a:r>
              <a:rPr dirty="0" sz="1000" b="1" i="1">
                <a:solidFill>
                  <a:srgbClr val="010202"/>
                </a:solidFill>
                <a:latin typeface="Times New Roman"/>
                <a:cs typeface="Times New Roman"/>
              </a:rPr>
              <a:t>(b) </a:t>
            </a:r>
            <a:r>
              <a:rPr dirty="0" sz="1000">
                <a:solidFill>
                  <a:srgbClr val="010202"/>
                </a:solidFill>
                <a:latin typeface="Times New Roman"/>
                <a:cs typeface="Times New Roman"/>
              </a:rPr>
              <a:t>The interactions among atoms in a gas</a:t>
            </a:r>
            <a:r>
              <a:rPr dirty="0" sz="1000" spc="-15">
                <a:solidFill>
                  <a:srgbClr val="010202"/>
                </a:solidFill>
                <a:latin typeface="Times New Roman"/>
                <a:cs typeface="Times New Roman"/>
              </a:rPr>
              <a:t> </a:t>
            </a:r>
            <a:r>
              <a:rPr dirty="0" sz="1000">
                <a:solidFill>
                  <a:srgbClr val="010202"/>
                </a:solidFill>
                <a:latin typeface="Times New Roman"/>
                <a:cs typeface="Times New Roman"/>
              </a:rPr>
              <a:t>phase.</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5080">
              <a:lnSpc>
                <a:spcPct val="100000"/>
              </a:lnSpc>
            </a:pPr>
            <a:r>
              <a:rPr dirty="0" sz="1000" spc="-5">
                <a:solidFill>
                  <a:srgbClr val="010202"/>
                </a:solidFill>
                <a:latin typeface="Times New Roman"/>
                <a:cs typeface="Times New Roman"/>
              </a:rPr>
              <a:t>The volume excluded is thus four times the volume of all of the particles present and has  </a:t>
            </a:r>
            <a:r>
              <a:rPr dirty="0" sz="1000">
                <a:solidFill>
                  <a:srgbClr val="010202"/>
                </a:solidFill>
                <a:latin typeface="Times New Roman"/>
                <a:cs typeface="Times New Roman"/>
              </a:rPr>
              <a:t>the value </a:t>
            </a:r>
            <a:r>
              <a:rPr dirty="0" sz="1000" i="1">
                <a:solidFill>
                  <a:srgbClr val="010202"/>
                </a:solidFill>
                <a:latin typeface="Times New Roman"/>
                <a:cs typeface="Times New Roman"/>
              </a:rPr>
              <a:t>b. </a:t>
            </a:r>
            <a:r>
              <a:rPr dirty="0" sz="1000">
                <a:solidFill>
                  <a:srgbClr val="010202"/>
                </a:solidFill>
                <a:latin typeface="Times New Roman"/>
                <a:cs typeface="Times New Roman"/>
              </a:rPr>
              <a:t>Thus in 1 mole of gas, the volume </a:t>
            </a:r>
            <a:r>
              <a:rPr dirty="0" sz="1000" spc="30" i="1">
                <a:solidFill>
                  <a:srgbClr val="010202"/>
                </a:solidFill>
                <a:latin typeface="Times New Roman"/>
                <a:cs typeface="Times New Roman"/>
              </a:rPr>
              <a:t>(V–b) </a:t>
            </a:r>
            <a:r>
              <a:rPr dirty="0" sz="1000" spc="-5">
                <a:solidFill>
                  <a:srgbClr val="010202"/>
                </a:solidFill>
                <a:latin typeface="Times New Roman"/>
                <a:cs typeface="Times New Roman"/>
              </a:rPr>
              <a:t>is that available for motion of the  </a:t>
            </a:r>
            <a:r>
              <a:rPr dirty="0" sz="1000">
                <a:solidFill>
                  <a:srgbClr val="010202"/>
                </a:solidFill>
                <a:latin typeface="Times New Roman"/>
                <a:cs typeface="Times New Roman"/>
              </a:rPr>
              <a:t>particles of the gas and is the molar volume which the gas would have were the gas ideal,  i.e., if the particles were volumeless. The long-range attractive forces operating between  </a:t>
            </a:r>
            <a:r>
              <a:rPr dirty="0" sz="1000" spc="-5">
                <a:solidFill>
                  <a:srgbClr val="010202"/>
                </a:solidFill>
                <a:latin typeface="Times New Roman"/>
                <a:cs typeface="Times New Roman"/>
              </a:rPr>
              <a:t>the gas particles decrease the pressure exerted on the containing wall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value less than  </a:t>
            </a:r>
            <a:r>
              <a:rPr dirty="0" sz="1000">
                <a:solidFill>
                  <a:srgbClr val="010202"/>
                </a:solidFill>
                <a:latin typeface="Times New Roman"/>
                <a:cs typeface="Times New Roman"/>
              </a:rPr>
              <a:t>that which would be exerted in the absence of the forces,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considered the  following: The particles in the “layer” adjacent to the containing wall experience a net  inward pull due to interaction with the particles in the next adjacent </a:t>
            </a:r>
            <a:r>
              <a:rPr dirty="0" sz="1000" spc="-10">
                <a:solidFill>
                  <a:srgbClr val="010202"/>
                </a:solidFill>
                <a:latin typeface="Times New Roman"/>
                <a:cs typeface="Times New Roman"/>
              </a:rPr>
              <a:t>“layer.”</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These</a:t>
            </a:r>
            <a:endParaRPr sz="1000">
              <a:latin typeface="Times New Roman"/>
              <a:cs typeface="Times New Roman"/>
            </a:endParaRPr>
          </a:p>
        </p:txBody>
      </p:sp>
      <p:sp>
        <p:nvSpPr>
          <p:cNvPr id="6" name="object 6"/>
          <p:cNvSpPr/>
          <p:nvPr/>
        </p:nvSpPr>
        <p:spPr>
          <a:xfrm>
            <a:off x="942975" y="3233737"/>
            <a:ext cx="3790950" cy="1733550"/>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8465" y="403223"/>
            <a:ext cx="4652645" cy="1868170"/>
          </a:xfrm>
          <a:prstGeom prst="rect">
            <a:avLst/>
          </a:prstGeom>
        </p:spPr>
        <p:txBody>
          <a:bodyPr wrap="square" lIns="0" tIns="12700" rIns="0" bIns="0" rtlCol="0" vert="horz">
            <a:spAutoFit/>
          </a:bodyPr>
          <a:lstStyle/>
          <a:p>
            <a:pPr algn="r" marR="33655">
              <a:lnSpc>
                <a:spcPct val="100000"/>
              </a:lnSpc>
              <a:spcBef>
                <a:spcPts val="100"/>
              </a:spcBef>
            </a:pPr>
            <a:r>
              <a:rPr dirty="0" sz="1000" i="1">
                <a:solidFill>
                  <a:srgbClr val="231F20"/>
                </a:solidFill>
                <a:latin typeface="Times New Roman"/>
                <a:cs typeface="Times New Roman"/>
              </a:rPr>
              <a:t>The Behavior of </a:t>
            </a:r>
            <a:r>
              <a:rPr dirty="0" sz="1000" spc="-5" i="1">
                <a:solidFill>
                  <a:srgbClr val="231F20"/>
                </a:solidFill>
                <a:latin typeface="Times New Roman"/>
                <a:cs typeface="Times New Roman"/>
              </a:rPr>
              <a:t>Gases  </a:t>
            </a:r>
            <a:r>
              <a:rPr dirty="0" sz="1000" spc="185" i="1">
                <a:solidFill>
                  <a:srgbClr val="231F20"/>
                </a:solidFill>
                <a:latin typeface="Times New Roman"/>
                <a:cs typeface="Times New Roman"/>
              </a:rPr>
              <a:t> </a:t>
            </a:r>
            <a:r>
              <a:rPr dirty="0" sz="1000">
                <a:solidFill>
                  <a:srgbClr val="231F20"/>
                </a:solidFill>
                <a:latin typeface="Times New Roman"/>
                <a:cs typeface="Times New Roman"/>
              </a:rPr>
              <a:t>213</a:t>
            </a:r>
            <a:endParaRPr sz="1000">
              <a:latin typeface="Times New Roman"/>
              <a:cs typeface="Times New Roman"/>
            </a:endParaRPr>
          </a:p>
          <a:p>
            <a:pPr algn="just" marL="38100" marR="30480" indent="635">
              <a:lnSpc>
                <a:spcPct val="100000"/>
              </a:lnSpc>
              <a:spcBef>
                <a:spcPts val="765"/>
              </a:spcBef>
            </a:pPr>
            <a:r>
              <a:rPr dirty="0" sz="1000">
                <a:solidFill>
                  <a:srgbClr val="010202"/>
                </a:solidFill>
                <a:latin typeface="Times New Roman"/>
                <a:cs typeface="Times New Roman"/>
              </a:rPr>
              <a:t>attractive forces give rise to the phenomenon of “internal pressure,” and the magnitude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net inward pull (i.e., the decrease in the pressure exerted by the gas on the containing  wall) is proportional to the number of particles in the “surface layer” and to the </a:t>
            </a:r>
            <a:r>
              <a:rPr dirty="0" sz="1000" spc="-5">
                <a:solidFill>
                  <a:srgbClr val="010202"/>
                </a:solidFill>
                <a:latin typeface="Times New Roman"/>
                <a:cs typeface="Times New Roman"/>
              </a:rPr>
              <a:t>number  </a:t>
            </a:r>
            <a:r>
              <a:rPr dirty="0" sz="1000">
                <a:solidFill>
                  <a:srgbClr val="010202"/>
                </a:solidFill>
                <a:latin typeface="Times New Roman"/>
                <a:cs typeface="Times New Roman"/>
              </a:rPr>
              <a:t>of particles in the “next-to-the-surface </a:t>
            </a:r>
            <a:r>
              <a:rPr dirty="0" sz="1000" spc="-10">
                <a:solidFill>
                  <a:srgbClr val="010202"/>
                </a:solidFill>
                <a:latin typeface="Times New Roman"/>
                <a:cs typeface="Times New Roman"/>
              </a:rPr>
              <a:t>layer.” </a:t>
            </a:r>
            <a:r>
              <a:rPr dirty="0" sz="1000">
                <a:solidFill>
                  <a:srgbClr val="010202"/>
                </a:solidFill>
                <a:latin typeface="Times New Roman"/>
                <a:cs typeface="Times New Roman"/>
              </a:rPr>
              <a:t>Both of these quantities are proportional to  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density</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gas,</a:t>
            </a:r>
            <a:r>
              <a:rPr dirty="0" sz="1000" spc="45">
                <a:solidFill>
                  <a:srgbClr val="010202"/>
                </a:solidFill>
                <a:latin typeface="Times New Roman"/>
                <a:cs typeface="Times New Roman"/>
              </a:rPr>
              <a:t> </a:t>
            </a:r>
            <a:r>
              <a:rPr dirty="0" sz="1000" spc="-35" i="1">
                <a:solidFill>
                  <a:srgbClr val="010202"/>
                </a:solidFill>
                <a:latin typeface="Times New Roman"/>
                <a:cs typeface="Times New Roman"/>
              </a:rPr>
              <a:t>n/V,</a:t>
            </a:r>
            <a:r>
              <a:rPr dirty="0" sz="1000" spc="4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a:solidFill>
                  <a:srgbClr val="010202"/>
                </a:solidFill>
                <a:latin typeface="Times New Roman"/>
                <a:cs typeface="Times New Roman"/>
              </a:rPr>
              <a:t>hence</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net</a:t>
            </a:r>
            <a:r>
              <a:rPr dirty="0" sz="1000" spc="45">
                <a:solidFill>
                  <a:srgbClr val="010202"/>
                </a:solidFill>
                <a:latin typeface="Times New Roman"/>
                <a:cs typeface="Times New Roman"/>
              </a:rPr>
              <a:t> </a:t>
            </a:r>
            <a:r>
              <a:rPr dirty="0" sz="1000">
                <a:solidFill>
                  <a:srgbClr val="010202"/>
                </a:solidFill>
                <a:latin typeface="Times New Roman"/>
                <a:cs typeface="Times New Roman"/>
              </a:rPr>
              <a:t>inward</a:t>
            </a:r>
            <a:r>
              <a:rPr dirty="0" sz="1000" spc="45">
                <a:solidFill>
                  <a:srgbClr val="010202"/>
                </a:solidFill>
                <a:latin typeface="Times New Roman"/>
                <a:cs typeface="Times New Roman"/>
              </a:rPr>
              <a:t> </a:t>
            </a:r>
            <a:r>
              <a:rPr dirty="0" sz="1000">
                <a:solidFill>
                  <a:srgbClr val="010202"/>
                </a:solidFill>
                <a:latin typeface="Times New Roman"/>
                <a:cs typeface="Times New Roman"/>
              </a:rPr>
              <a:t>pull</a:t>
            </a:r>
            <a:r>
              <a:rPr dirty="0" sz="1000" spc="45">
                <a:solidFill>
                  <a:srgbClr val="010202"/>
                </a:solidFill>
                <a:latin typeface="Times New Roman"/>
                <a:cs typeface="Times New Roman"/>
              </a:rPr>
              <a:t> </a:t>
            </a:r>
            <a:r>
              <a:rPr dirty="0" sz="1000">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a:solidFill>
                  <a:srgbClr val="010202"/>
                </a:solidFill>
                <a:latin typeface="Times New Roman"/>
                <a:cs typeface="Times New Roman"/>
              </a:rPr>
              <a:t>proportional</a:t>
            </a:r>
            <a:r>
              <a:rPr dirty="0" sz="1000" spc="45">
                <a:solidFill>
                  <a:srgbClr val="010202"/>
                </a:solidFill>
                <a:latin typeface="Times New Roman"/>
                <a:cs typeface="Times New Roman"/>
              </a:rPr>
              <a:t> </a:t>
            </a:r>
            <a:r>
              <a:rPr dirty="0" sz="1000">
                <a:solidFill>
                  <a:srgbClr val="010202"/>
                </a:solidFill>
                <a:latin typeface="Times New Roman"/>
                <a:cs typeface="Times New Roman"/>
              </a:rPr>
              <a:t>to</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square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38735" indent="1270">
              <a:lnSpc>
                <a:spcPct val="100000"/>
              </a:lnSpc>
              <a:spcBef>
                <a:spcPts val="270"/>
              </a:spcBef>
            </a:pP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density</a:t>
            </a:r>
            <a:r>
              <a:rPr dirty="0" sz="1000" spc="25">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gas,</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or,</a:t>
            </a:r>
            <a:r>
              <a:rPr dirty="0" sz="1000" spc="25">
                <a:solidFill>
                  <a:srgbClr val="010202"/>
                </a:solidFill>
                <a:latin typeface="Times New Roman"/>
                <a:cs typeface="Times New Roman"/>
              </a:rPr>
              <a:t> </a:t>
            </a:r>
            <a:r>
              <a:rPr dirty="0" sz="1000">
                <a:solidFill>
                  <a:srgbClr val="010202"/>
                </a:solidFill>
                <a:latin typeface="Times New Roman"/>
                <a:cs typeface="Times New Roman"/>
              </a:rPr>
              <a:t>for</a:t>
            </a:r>
            <a:r>
              <a:rPr dirty="0" sz="1000" spc="25">
                <a:solidFill>
                  <a:srgbClr val="010202"/>
                </a:solidFill>
                <a:latin typeface="Times New Roman"/>
                <a:cs typeface="Times New Roman"/>
              </a:rPr>
              <a:t> </a:t>
            </a:r>
            <a:r>
              <a:rPr dirty="0" sz="1000">
                <a:solidFill>
                  <a:srgbClr val="010202"/>
                </a:solidFill>
                <a:latin typeface="Times New Roman"/>
                <a:cs typeface="Times New Roman"/>
              </a:rPr>
              <a:t>1</a:t>
            </a:r>
            <a:r>
              <a:rPr dirty="0" sz="1000" spc="30">
                <a:solidFill>
                  <a:srgbClr val="010202"/>
                </a:solidFill>
                <a:latin typeface="Times New Roman"/>
                <a:cs typeface="Times New Roman"/>
              </a:rPr>
              <a:t> </a:t>
            </a:r>
            <a:r>
              <a:rPr dirty="0" sz="1000">
                <a:solidFill>
                  <a:srgbClr val="010202"/>
                </a:solidFill>
                <a:latin typeface="Times New Roman"/>
                <a:cs typeface="Times New Roman"/>
              </a:rPr>
              <a:t>mole</a:t>
            </a:r>
            <a:r>
              <a:rPr dirty="0" sz="1000" spc="25">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a:solidFill>
                  <a:srgbClr val="010202"/>
                </a:solidFill>
                <a:latin typeface="Times New Roman"/>
                <a:cs typeface="Times New Roman"/>
              </a:rPr>
              <a:t>gas,</a:t>
            </a:r>
            <a:r>
              <a:rPr dirty="0" sz="1000" spc="25">
                <a:solidFill>
                  <a:srgbClr val="010202"/>
                </a:solidFill>
                <a:latin typeface="Times New Roman"/>
                <a:cs typeface="Times New Roman"/>
              </a:rPr>
              <a:t> </a:t>
            </a:r>
            <a:r>
              <a:rPr dirty="0" sz="1000">
                <a:solidFill>
                  <a:srgbClr val="010202"/>
                </a:solidFill>
                <a:latin typeface="Times New Roman"/>
                <a:cs typeface="Times New Roman"/>
              </a:rPr>
              <a:t>equal</a:t>
            </a:r>
            <a:r>
              <a:rPr dirty="0" sz="1000" spc="25">
                <a:solidFill>
                  <a:srgbClr val="010202"/>
                </a:solidFill>
                <a:latin typeface="Times New Roman"/>
                <a:cs typeface="Times New Roman"/>
              </a:rPr>
              <a:t> </a:t>
            </a:r>
            <a:r>
              <a:rPr dirty="0" sz="1000">
                <a:solidFill>
                  <a:srgbClr val="010202"/>
                </a:solidFill>
                <a:latin typeface="Times New Roman"/>
                <a:cs typeface="Times New Roman"/>
              </a:rPr>
              <a:t>to</a:t>
            </a:r>
            <a:r>
              <a:rPr dirty="0" sz="1000" spc="30">
                <a:solidFill>
                  <a:srgbClr val="010202"/>
                </a:solidFill>
                <a:latin typeface="Times New Roman"/>
                <a:cs typeface="Times New Roman"/>
              </a:rPr>
              <a:t> </a:t>
            </a:r>
            <a:r>
              <a:rPr dirty="0" sz="1000" spc="-10" i="1">
                <a:solidFill>
                  <a:srgbClr val="010202"/>
                </a:solidFill>
                <a:latin typeface="Times New Roman"/>
                <a:cs typeface="Times New Roman"/>
              </a:rPr>
              <a:t>a/V</a:t>
            </a:r>
            <a:r>
              <a:rPr dirty="0" baseline="33333" sz="1125" spc="-15">
                <a:solidFill>
                  <a:srgbClr val="010202"/>
                </a:solidFill>
                <a:latin typeface="Times New Roman"/>
                <a:cs typeface="Times New Roman"/>
              </a:rPr>
              <a:t>2</a:t>
            </a:r>
            <a:r>
              <a:rPr dirty="0" sz="1000" spc="-10" i="1">
                <a:solidFill>
                  <a:srgbClr val="010202"/>
                </a:solidFill>
                <a:latin typeface="Times New Roman"/>
                <a:cs typeface="Times New Roman"/>
              </a:rPr>
              <a:t>,</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where</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25">
                <a:solidFill>
                  <a:srgbClr val="010202"/>
                </a:solidFill>
                <a:latin typeface="Times New Roman"/>
                <a:cs typeface="Times New Roman"/>
              </a:rPr>
              <a:t> </a:t>
            </a:r>
            <a:r>
              <a:rPr dirty="0" sz="1000">
                <a:solidFill>
                  <a:srgbClr val="010202"/>
                </a:solidFill>
                <a:latin typeface="Times New Roman"/>
                <a:cs typeface="Times New Roman"/>
              </a:rPr>
              <a:t>a</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constant.</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Thus,</a:t>
            </a:r>
            <a:r>
              <a:rPr dirty="0" sz="1000" spc="30">
                <a:solidFill>
                  <a:srgbClr val="010202"/>
                </a:solidFill>
                <a:latin typeface="Times New Roman"/>
                <a:cs typeface="Times New Roman"/>
              </a:rPr>
              <a:t> </a:t>
            </a:r>
            <a:r>
              <a:rPr dirty="0" sz="1000">
                <a:solidFill>
                  <a:srgbClr val="010202"/>
                </a:solidFill>
                <a:latin typeface="Times New Roman"/>
                <a:cs typeface="Times New Roman"/>
              </a:rPr>
              <a:t>if</a:t>
            </a:r>
            <a:endParaRPr sz="1000">
              <a:latin typeface="Times New Roman"/>
              <a:cs typeface="Times New Roman"/>
            </a:endParaRPr>
          </a:p>
          <a:p>
            <a:pPr algn="just" marL="38100" marR="31750">
              <a:lnSpc>
                <a:spcPct val="100000"/>
              </a:lnSpc>
              <a:spcBef>
                <a:spcPts val="270"/>
              </a:spcBef>
            </a:pPr>
            <a:r>
              <a:rPr dirty="0" sz="1000" i="1">
                <a:solidFill>
                  <a:srgbClr val="010202"/>
                </a:solidFill>
                <a:latin typeface="Times New Roman"/>
                <a:cs typeface="Times New Roman"/>
              </a:rPr>
              <a:t>P </a:t>
            </a:r>
            <a:r>
              <a:rPr dirty="0" sz="1000">
                <a:solidFill>
                  <a:srgbClr val="010202"/>
                </a:solidFill>
                <a:latin typeface="Times New Roman"/>
                <a:cs typeface="Times New Roman"/>
              </a:rPr>
              <a:t>is the measured pressure of the gas, </a:t>
            </a:r>
            <a:r>
              <a:rPr dirty="0" sz="1000" spc="-5" i="1">
                <a:solidFill>
                  <a:srgbClr val="010202"/>
                </a:solidFill>
                <a:latin typeface="Times New Roman"/>
                <a:cs typeface="Times New Roman"/>
              </a:rPr>
              <a:t>P+a/V</a:t>
            </a:r>
            <a:r>
              <a:rPr dirty="0" baseline="33333" sz="1125" spc="-7">
                <a:solidFill>
                  <a:srgbClr val="010202"/>
                </a:solidFill>
                <a:latin typeface="Times New Roman"/>
                <a:cs typeface="Times New Roman"/>
              </a:rPr>
              <a:t>2 </a:t>
            </a:r>
            <a:r>
              <a:rPr dirty="0" sz="1000" spc="-5">
                <a:solidFill>
                  <a:srgbClr val="010202"/>
                </a:solidFill>
                <a:latin typeface="Times New Roman"/>
                <a:cs typeface="Times New Roman"/>
              </a:rPr>
              <a:t>is the pressure which the gas would exert  </a:t>
            </a:r>
            <a:r>
              <a:rPr dirty="0" sz="1000">
                <a:solidFill>
                  <a:srgbClr val="010202"/>
                </a:solidFill>
                <a:latin typeface="Times New Roman"/>
                <a:cs typeface="Times New Roman"/>
              </a:rPr>
              <a:t>on the containing wall if the gas were ideal, i.e., in the absence of interactions among the  </a:t>
            </a:r>
            <a:r>
              <a:rPr dirty="0" sz="1000" spc="-5">
                <a:solidFill>
                  <a:srgbClr val="010202"/>
                </a:solidFill>
                <a:latin typeface="Times New Roman"/>
                <a:cs typeface="Times New Roman"/>
              </a:rPr>
              <a:t>particles. The </a:t>
            </a:r>
            <a:r>
              <a:rPr dirty="0" sz="1000" spc="-10">
                <a:solidFill>
                  <a:srgbClr val="010202"/>
                </a:solidFill>
                <a:latin typeface="Times New Roman"/>
                <a:cs typeface="Times New Roman"/>
              </a:rPr>
              <a:t>effect </a:t>
            </a:r>
            <a:r>
              <a:rPr dirty="0" sz="1000" spc="-5">
                <a:solidFill>
                  <a:srgbClr val="010202"/>
                </a:solidFill>
                <a:latin typeface="Times New Roman"/>
                <a:cs typeface="Times New Roman"/>
              </a:rPr>
              <a:t>is illustrated in Fig. 8.5</a:t>
            </a:r>
            <a:r>
              <a:rPr dirty="0" sz="1000" spc="-5" i="1">
                <a:solidFill>
                  <a:srgbClr val="010202"/>
                </a:solidFill>
                <a:latin typeface="Times New Roman"/>
                <a:cs typeface="Times New Roman"/>
              </a:rPr>
              <a:t>b.</a:t>
            </a:r>
            <a:endParaRPr sz="1000">
              <a:latin typeface="Times New Roman"/>
              <a:cs typeface="Times New Roman"/>
            </a:endParaRPr>
          </a:p>
          <a:p>
            <a:pPr algn="just" marL="166370">
              <a:lnSpc>
                <a:spcPct val="100000"/>
              </a:lnSpc>
            </a:pPr>
            <a:r>
              <a:rPr dirty="0" sz="1000" spc="-5">
                <a:solidFill>
                  <a:srgbClr val="010202"/>
                </a:solidFill>
                <a:latin typeface="Times New Roman"/>
                <a:cs typeface="Times New Roman"/>
              </a:rPr>
              <a:t>The van der </a:t>
            </a:r>
            <a:r>
              <a:rPr dirty="0" sz="1000" spc="-20">
                <a:solidFill>
                  <a:srgbClr val="010202"/>
                </a:solidFill>
                <a:latin typeface="Times New Roman"/>
                <a:cs typeface="Times New Roman"/>
              </a:rPr>
              <a:t>Waals </a:t>
            </a:r>
            <a:r>
              <a:rPr dirty="0" sz="1000" spc="-5">
                <a:solidFill>
                  <a:srgbClr val="010202"/>
                </a:solidFill>
                <a:latin typeface="Times New Roman"/>
                <a:cs typeface="Times New Roman"/>
              </a:rPr>
              <a:t>equation can be written</a:t>
            </a:r>
            <a:r>
              <a:rPr dirty="0" sz="100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3" name="object 3"/>
          <p:cNvSpPr/>
          <p:nvPr/>
        </p:nvSpPr>
        <p:spPr>
          <a:xfrm>
            <a:off x="1460500" y="2445702"/>
            <a:ext cx="2133600" cy="1619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2800667"/>
            <a:ext cx="4650105" cy="882015"/>
          </a:xfrm>
          <a:prstGeom prst="rect">
            <a:avLst/>
          </a:prstGeom>
        </p:spPr>
        <p:txBody>
          <a:bodyPr wrap="square" lIns="0" tIns="12700" rIns="0" bIns="0" rtlCol="0" vert="horz">
            <a:spAutoFit/>
          </a:bodyPr>
          <a:lstStyle/>
          <a:p>
            <a:pPr algn="just" marL="38100" marR="30480" indent="-635">
              <a:lnSpc>
                <a:spcPct val="100000"/>
              </a:lnSpc>
              <a:spcBef>
                <a:spcPts val="100"/>
              </a:spcBef>
            </a:pPr>
            <a:r>
              <a:rPr dirty="0" sz="1000">
                <a:solidFill>
                  <a:srgbClr val="010202"/>
                </a:solidFill>
                <a:latin typeface="Times New Roman"/>
                <a:cs typeface="Times New Roman"/>
              </a:rPr>
              <a:t>which, being cubic in </a:t>
            </a:r>
            <a:r>
              <a:rPr dirty="0" sz="1000" spc="-65" i="1">
                <a:solidFill>
                  <a:srgbClr val="010202"/>
                </a:solidFill>
                <a:latin typeface="Times New Roman"/>
                <a:cs typeface="Times New Roman"/>
              </a:rPr>
              <a:t>V, </a:t>
            </a:r>
            <a:r>
              <a:rPr dirty="0" sz="1000" spc="-5">
                <a:solidFill>
                  <a:srgbClr val="010202"/>
                </a:solidFill>
                <a:latin typeface="Times New Roman"/>
                <a:cs typeface="Times New Roman"/>
              </a:rPr>
              <a:t>has three roots. Plotting </a:t>
            </a:r>
            <a:r>
              <a:rPr dirty="0" sz="1000" i="1">
                <a:solidFill>
                  <a:srgbClr val="010202"/>
                </a:solidFill>
                <a:latin typeface="Times New Roman"/>
                <a:cs typeface="Times New Roman"/>
              </a:rPr>
              <a:t>V </a:t>
            </a:r>
            <a:r>
              <a:rPr dirty="0" sz="1000">
                <a:solidFill>
                  <a:srgbClr val="010202"/>
                </a:solidFill>
                <a:latin typeface="Times New Roman"/>
                <a:cs typeface="Times New Roman"/>
              </a:rPr>
              <a:t>as a function of </a:t>
            </a:r>
            <a:r>
              <a:rPr dirty="0" sz="1000" i="1">
                <a:solidFill>
                  <a:srgbClr val="010202"/>
                </a:solidFill>
                <a:latin typeface="Times New Roman"/>
                <a:cs typeface="Times New Roman"/>
              </a:rPr>
              <a:t>P </a:t>
            </a:r>
            <a:r>
              <a:rPr dirty="0" sz="1000">
                <a:solidFill>
                  <a:srgbClr val="010202"/>
                </a:solidFill>
                <a:latin typeface="Times New Roman"/>
                <a:cs typeface="Times New Roman"/>
              </a:rPr>
              <a:t>for </a:t>
            </a:r>
            <a:r>
              <a:rPr dirty="0" sz="1000" spc="-5">
                <a:solidFill>
                  <a:srgbClr val="010202"/>
                </a:solidFill>
                <a:latin typeface="Times New Roman"/>
                <a:cs typeface="Times New Roman"/>
              </a:rPr>
              <a:t>different </a:t>
            </a:r>
            <a:r>
              <a:rPr dirty="0" sz="1000">
                <a:solidFill>
                  <a:srgbClr val="010202"/>
                </a:solidFill>
                <a:latin typeface="Times New Roman"/>
                <a:cs typeface="Times New Roman"/>
              </a:rPr>
              <a:t>values  of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gives the family of isotherms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8.6.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 temperature is increased the  minimum and the maximum approach one another until,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 </a:t>
            </a:r>
            <a:r>
              <a:rPr dirty="0" sz="1000">
                <a:solidFill>
                  <a:srgbClr val="010202"/>
                </a:solidFill>
                <a:latin typeface="Times New Roman"/>
                <a:cs typeface="Times New Roman"/>
              </a:rPr>
              <a:t>they coincide and</a:t>
            </a:r>
            <a:r>
              <a:rPr dirty="0" sz="1000" spc="-105">
                <a:solidFill>
                  <a:srgbClr val="010202"/>
                </a:solidFill>
                <a:latin typeface="Times New Roman"/>
                <a:cs typeface="Times New Roman"/>
              </a:rPr>
              <a:t> </a:t>
            </a:r>
            <a:r>
              <a:rPr dirty="0" sz="1000">
                <a:solidFill>
                  <a:srgbClr val="010202"/>
                </a:solidFill>
                <a:latin typeface="Times New Roman"/>
                <a:cs typeface="Times New Roman"/>
              </a:rPr>
              <a:t>produce</a:t>
            </a:r>
            <a:endParaRPr sz="1000">
              <a:latin typeface="Times New Roman"/>
              <a:cs typeface="Times New Roman"/>
            </a:endParaRPr>
          </a:p>
          <a:p>
            <a:pPr algn="just" marL="38100">
              <a:lnSpc>
                <a:spcPct val="100000"/>
              </a:lnSpc>
              <a:spcBef>
                <a:spcPts val="370"/>
              </a:spcBef>
            </a:pPr>
            <a:r>
              <a:rPr dirty="0" sz="1000">
                <a:solidFill>
                  <a:srgbClr val="010202"/>
                </a:solidFill>
                <a:latin typeface="Times New Roman"/>
                <a:cs typeface="Times New Roman"/>
              </a:rPr>
              <a:t>a</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horizontal</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inflexion</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on</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65">
                <a:solidFill>
                  <a:srgbClr val="010202"/>
                </a:solidFill>
                <a:latin typeface="Times New Roman"/>
                <a:cs typeface="Times New Roman"/>
              </a:rPr>
              <a:t> </a:t>
            </a:r>
            <a:r>
              <a:rPr dirty="0" sz="1000" i="1">
                <a:solidFill>
                  <a:srgbClr val="010202"/>
                </a:solidFill>
                <a:latin typeface="Times New Roman"/>
                <a:cs typeface="Times New Roman"/>
              </a:rPr>
              <a:t>P-V</a:t>
            </a:r>
            <a:r>
              <a:rPr dirty="0" sz="1000" spc="150" i="1">
                <a:solidFill>
                  <a:srgbClr val="010202"/>
                </a:solidFill>
                <a:latin typeface="Times New Roman"/>
                <a:cs typeface="Times New Roman"/>
              </a:rPr>
              <a:t> </a:t>
            </a:r>
            <a:r>
              <a:rPr dirty="0" sz="1000" spc="-5">
                <a:solidFill>
                  <a:srgbClr val="010202"/>
                </a:solidFill>
                <a:latin typeface="Times New Roman"/>
                <a:cs typeface="Times New Roman"/>
              </a:rPr>
              <a:t>curve.</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this,</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critical,</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point</a:t>
            </a:r>
            <a:r>
              <a:rPr dirty="0" sz="1000" spc="165">
                <a:solidFill>
                  <a:srgbClr val="010202"/>
                </a:solidFill>
                <a:latin typeface="Times New Roman"/>
                <a:cs typeface="Times New Roman"/>
              </a:rPr>
              <a:t> </a:t>
            </a:r>
            <a:r>
              <a:rPr dirty="0" sz="1000" spc="-5" i="1">
                <a:solidFill>
                  <a:srgbClr val="010202"/>
                </a:solidFill>
                <a:latin typeface="Times New Roman"/>
                <a:cs typeface="Times New Roman"/>
              </a:rPr>
              <a:t>T=T</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170">
                <a:solidFill>
                  <a:srgbClr val="010202"/>
                </a:solidFill>
                <a:latin typeface="Times New Roman"/>
                <a:cs typeface="Times New Roman"/>
              </a:rPr>
              <a:t> </a:t>
            </a:r>
            <a:r>
              <a:rPr dirty="0" sz="1000" spc="-5" i="1">
                <a:solidFill>
                  <a:srgbClr val="010202"/>
                </a:solidFill>
                <a:latin typeface="Times New Roman"/>
                <a:cs typeface="Times New Roman"/>
              </a:rPr>
              <a:t>P=P</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170">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algn="just" marL="38100">
              <a:lnSpc>
                <a:spcPct val="100000"/>
              </a:lnSpc>
              <a:spcBef>
                <a:spcPts val="370"/>
              </a:spcBef>
            </a:pPr>
            <a:r>
              <a:rPr dirty="0" sz="1000" spc="-5" i="1">
                <a:solidFill>
                  <a:srgbClr val="010202"/>
                </a:solidFill>
                <a:latin typeface="Times New Roman"/>
                <a:cs typeface="Times New Roman"/>
              </a:rPr>
              <a:t>V=V</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 </a:t>
            </a:r>
            <a:r>
              <a:rPr dirty="0" sz="1000">
                <a:solidFill>
                  <a:srgbClr val="010202"/>
                </a:solidFill>
                <a:latin typeface="Times New Roman"/>
                <a:cs typeface="Times New Roman"/>
              </a:rPr>
              <a:t>and the 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equation</a:t>
            </a:r>
            <a:r>
              <a:rPr dirty="0" sz="1000" spc="2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5" name="object 5"/>
          <p:cNvSpPr/>
          <p:nvPr/>
        </p:nvSpPr>
        <p:spPr>
          <a:xfrm>
            <a:off x="1560512" y="3904145"/>
            <a:ext cx="1933575" cy="12287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5325897"/>
            <a:ext cx="153225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Solving these equations</a:t>
            </a:r>
            <a:r>
              <a:rPr dirty="0" sz="1000" spc="-90">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7" name="object 7"/>
          <p:cNvSpPr/>
          <p:nvPr/>
        </p:nvSpPr>
        <p:spPr>
          <a:xfrm>
            <a:off x="1460500" y="5678322"/>
            <a:ext cx="2133600" cy="3143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06400" y="5795797"/>
            <a:ext cx="4675505" cy="1304925"/>
          </a:xfrm>
          <a:prstGeom prst="rect">
            <a:avLst/>
          </a:prstGeom>
        </p:spPr>
        <p:txBody>
          <a:bodyPr wrap="square" lIns="0" tIns="12700" rIns="0" bIns="0" rtlCol="0" vert="horz">
            <a:spAutoFit/>
          </a:bodyPr>
          <a:lstStyle/>
          <a:p>
            <a:pPr algn="r" marR="95250">
              <a:lnSpc>
                <a:spcPct val="100000"/>
              </a:lnSpc>
              <a:spcBef>
                <a:spcPts val="100"/>
              </a:spcBef>
            </a:pPr>
            <a:r>
              <a:rPr dirty="0" sz="1000">
                <a:solidFill>
                  <a:srgbClr val="010202"/>
                </a:solidFill>
                <a:latin typeface="Times New Roman"/>
                <a:cs typeface="Times New Roman"/>
              </a:rPr>
              <a:t>(8.5)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50800" marR="43180" indent="-635">
              <a:lnSpc>
                <a:spcPct val="100000"/>
              </a:lnSpc>
            </a:pPr>
            <a:r>
              <a:rPr dirty="0" sz="1000" spc="-5">
                <a:solidFill>
                  <a:srgbClr val="010202"/>
                </a:solidFill>
                <a:latin typeface="Times New Roman"/>
                <a:cs typeface="Times New Roman"/>
              </a:rPr>
              <a:t>and hence the constants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for any gas can be evaluated from knowledge of the  values</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75">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cr</a:t>
            </a:r>
            <a:r>
              <a:rPr dirty="0" baseline="-33333" sz="1125" spc="202">
                <a:solidFill>
                  <a:srgbClr val="010202"/>
                </a:solidFill>
                <a:latin typeface="Times New Roman"/>
                <a:cs typeface="Times New Roman"/>
              </a:rPr>
              <a:t> </a:t>
            </a:r>
            <a:r>
              <a:rPr dirty="0" sz="1000">
                <a:solidFill>
                  <a:srgbClr val="010202"/>
                </a:solidFill>
                <a:latin typeface="Times New Roman"/>
                <a:cs typeface="Times New Roman"/>
              </a:rPr>
              <a:t>and</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cr</a:t>
            </a:r>
            <a:r>
              <a:rPr dirty="0" sz="1000" spc="-5">
                <a:solidFill>
                  <a:srgbClr val="010202"/>
                </a:solidFill>
                <a:latin typeface="Times New Roman"/>
                <a:cs typeface="Times New Roman"/>
              </a:rPr>
              <a: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Alternatively,</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8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75" i="1">
                <a:solidFill>
                  <a:srgbClr val="010202"/>
                </a:solidFill>
                <a:latin typeface="Times New Roman"/>
                <a:cs typeface="Times New Roman"/>
              </a:rPr>
              <a:t> </a:t>
            </a:r>
            <a:r>
              <a:rPr dirty="0" sz="1000">
                <a:solidFill>
                  <a:srgbClr val="010202"/>
                </a:solidFill>
                <a:latin typeface="Times New Roman"/>
                <a:cs typeface="Times New Roman"/>
              </a:rPr>
              <a:t>can</a:t>
            </a:r>
            <a:r>
              <a:rPr dirty="0" sz="1000" spc="75">
                <a:solidFill>
                  <a:srgbClr val="010202"/>
                </a:solidFill>
                <a:latin typeface="Times New Roman"/>
                <a:cs typeface="Times New Roman"/>
              </a:rPr>
              <a:t> </a:t>
            </a:r>
            <a:r>
              <a:rPr dirty="0" sz="1000">
                <a:solidFill>
                  <a:srgbClr val="010202"/>
                </a:solidFill>
                <a:latin typeface="Times New Roman"/>
                <a:cs typeface="Times New Roman"/>
              </a:rPr>
              <a:t>be</a:t>
            </a:r>
            <a:r>
              <a:rPr dirty="0" sz="1000" spc="75">
                <a:solidFill>
                  <a:srgbClr val="010202"/>
                </a:solidFill>
                <a:latin typeface="Times New Roman"/>
                <a:cs typeface="Times New Roman"/>
              </a:rPr>
              <a:t> </a:t>
            </a:r>
            <a:r>
              <a:rPr dirty="0" sz="1000">
                <a:solidFill>
                  <a:srgbClr val="010202"/>
                </a:solidFill>
                <a:latin typeface="Times New Roman"/>
                <a:cs typeface="Times New Roman"/>
              </a:rPr>
              <a:t>obtained</a:t>
            </a:r>
            <a:r>
              <a:rPr dirty="0" sz="1000" spc="75">
                <a:solidFill>
                  <a:srgbClr val="010202"/>
                </a:solidFill>
                <a:latin typeface="Times New Roman"/>
                <a:cs typeface="Times New Roman"/>
              </a:rPr>
              <a:t> </a:t>
            </a:r>
            <a:r>
              <a:rPr dirty="0" sz="1000">
                <a:solidFill>
                  <a:srgbClr val="010202"/>
                </a:solidFill>
                <a:latin typeface="Times New Roman"/>
                <a:cs typeface="Times New Roman"/>
              </a:rPr>
              <a:t>by</a:t>
            </a:r>
            <a:r>
              <a:rPr dirty="0" sz="1000" spc="80">
                <a:solidFill>
                  <a:srgbClr val="010202"/>
                </a:solidFill>
                <a:latin typeface="Times New Roman"/>
                <a:cs typeface="Times New Roman"/>
              </a:rPr>
              <a:t> </a:t>
            </a:r>
            <a:r>
              <a:rPr dirty="0" sz="1000">
                <a:solidFill>
                  <a:srgbClr val="010202"/>
                </a:solidFill>
                <a:latin typeface="Times New Roman"/>
                <a:cs typeface="Times New Roman"/>
              </a:rPr>
              <a:t>fitting</a:t>
            </a:r>
            <a:r>
              <a:rPr dirty="0" sz="1000" spc="75">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just" marL="50800" marR="43180" indent="-635">
              <a:lnSpc>
                <a:spcPct val="100000"/>
              </a:lnSpc>
              <a:spcBef>
                <a:spcPts val="370"/>
              </a:spcBef>
            </a:pPr>
            <a:r>
              <a:rPr dirty="0" sz="1000">
                <a:solidFill>
                  <a:srgbClr val="010202"/>
                </a:solidFill>
                <a:latin typeface="Times New Roman"/>
                <a:cs typeface="Times New Roman"/>
              </a:rPr>
              <a:t>van der </a:t>
            </a:r>
            <a:r>
              <a:rPr dirty="0" sz="1000" spc="-20">
                <a:solidFill>
                  <a:srgbClr val="010202"/>
                </a:solidFill>
                <a:latin typeface="Times New Roman"/>
                <a:cs typeface="Times New Roman"/>
              </a:rPr>
              <a:t>Waals </a:t>
            </a:r>
            <a:r>
              <a:rPr dirty="0" sz="1000">
                <a:solidFill>
                  <a:srgbClr val="010202"/>
                </a:solidFill>
                <a:latin typeface="Times New Roman"/>
                <a:cs typeface="Times New Roman"/>
              </a:rPr>
              <a:t>equation to experimentally measured variations of </a:t>
            </a:r>
            <a:r>
              <a:rPr dirty="0" sz="1000" i="1">
                <a:solidFill>
                  <a:srgbClr val="010202"/>
                </a:solidFill>
                <a:latin typeface="Times New Roman"/>
                <a:cs typeface="Times New Roman"/>
              </a:rPr>
              <a:t>V </a:t>
            </a:r>
            <a:r>
              <a:rPr dirty="0" sz="1000">
                <a:solidFill>
                  <a:srgbClr val="010202"/>
                </a:solidFill>
                <a:latin typeface="Times New Roman"/>
                <a:cs typeface="Times New Roman"/>
              </a:rPr>
              <a:t>with </a:t>
            </a:r>
            <a:r>
              <a:rPr dirty="0" sz="1000" spc="-5" i="1">
                <a:solidFill>
                  <a:srgbClr val="010202"/>
                </a:solidFill>
                <a:latin typeface="Times New Roman"/>
                <a:cs typeface="Times New Roman"/>
              </a:rPr>
              <a:t>T </a:t>
            </a:r>
            <a:r>
              <a:rPr dirty="0" sz="1000">
                <a:solidFill>
                  <a:srgbClr val="010202"/>
                </a:solidFill>
                <a:latin typeface="Times New Roman"/>
                <a:cs typeface="Times New Roman"/>
              </a:rPr>
              <a:t>and </a:t>
            </a:r>
            <a:r>
              <a:rPr dirty="0" sz="1000" i="1">
                <a:solidFill>
                  <a:srgbClr val="010202"/>
                </a:solidFill>
                <a:latin typeface="Times New Roman"/>
                <a:cs typeface="Times New Roman"/>
              </a:rPr>
              <a:t>P </a:t>
            </a:r>
            <a:r>
              <a:rPr dirty="0" sz="1000">
                <a:solidFill>
                  <a:srgbClr val="010202"/>
                </a:solidFill>
                <a:latin typeface="Times New Roman"/>
                <a:cs typeface="Times New Roman"/>
              </a:rPr>
              <a:t>for real  gases. The critical states, van der </a:t>
            </a:r>
            <a:r>
              <a:rPr dirty="0" sz="1000" spc="-20">
                <a:solidFill>
                  <a:srgbClr val="010202"/>
                </a:solidFill>
                <a:latin typeface="Times New Roman"/>
                <a:cs typeface="Times New Roman"/>
              </a:rPr>
              <a:t>Waal </a:t>
            </a:r>
            <a:r>
              <a:rPr dirty="0" sz="1000">
                <a:solidFill>
                  <a:srgbClr val="010202"/>
                </a:solidFill>
                <a:latin typeface="Times New Roman"/>
                <a:cs typeface="Times New Roman"/>
              </a:rPr>
              <a:t>constants, and values of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at the critical point </a:t>
            </a:r>
            <a:r>
              <a:rPr dirty="0" sz="1000" spc="-5">
                <a:solidFill>
                  <a:srgbClr val="010202"/>
                </a:solidFill>
                <a:latin typeface="Times New Roman"/>
                <a:cs typeface="Times New Roman"/>
              </a:rPr>
              <a:t>for  several gases are listed in </a:t>
            </a:r>
            <a:r>
              <a:rPr dirty="0" sz="1000" spc="-20">
                <a:solidFill>
                  <a:srgbClr val="010202"/>
                </a:solidFill>
                <a:latin typeface="Times New Roman"/>
                <a:cs typeface="Times New Roman"/>
              </a:rPr>
              <a:t>Table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8.1.</a:t>
            </a:r>
            <a:endParaRPr sz="10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2019-11-27T17:49:29Z</dcterms:created>
  <dcterms:modified xsi:type="dcterms:W3CDTF">2019-11-27T17:49:29Z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